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2" r:id="rId6"/>
    <p:sldId id="263" r:id="rId7"/>
    <p:sldId id="264" r:id="rId8"/>
    <p:sldId id="274" r:id="rId9"/>
    <p:sldId id="275" r:id="rId10"/>
    <p:sldId id="276" r:id="rId11"/>
    <p:sldId id="279" r:id="rId12"/>
    <p:sldId id="280" r:id="rId13"/>
    <p:sldId id="270" r:id="rId14"/>
    <p:sldId id="271" r:id="rId15"/>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3" autoAdjust="0"/>
  </p:normalViewPr>
  <p:slideViewPr>
    <p:cSldViewPr>
      <p:cViewPr varScale="1">
        <p:scale>
          <a:sx n="105" d="100"/>
          <a:sy n="105" d="100"/>
        </p:scale>
        <p:origin x="118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E075442-3809-4E67-BA59-43D7687958D0}" type="datetimeFigureOut">
              <a:rPr lang="ru-RU" smtClean="0"/>
              <a:pPr/>
              <a:t>22.05.2025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D5CC100-97A7-4591-8798-2B39B0B1DF3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D5CC100-97A7-4591-8798-2B39B0B1DF32}"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D5CC100-97A7-4591-8798-2B39B0B1DF32}"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4973185-3FFC-4304-BB43-B6CB3CCD4D0D}" type="datetimeFigureOut">
              <a:rPr lang="ru-RU" smtClean="0"/>
              <a:pPr/>
              <a:t>22.05.2025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877858-84BA-42A8-AA3D-B08498E7FD1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973185-3FFC-4304-BB43-B6CB3CCD4D0D}" type="datetimeFigureOut">
              <a:rPr lang="ru-RU" smtClean="0"/>
              <a:pPr/>
              <a:t>22.05.2025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877858-84BA-42A8-AA3D-B08498E7FD1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973185-3FFC-4304-BB43-B6CB3CCD4D0D}" type="datetimeFigureOut">
              <a:rPr lang="ru-RU" smtClean="0"/>
              <a:pPr/>
              <a:t>22.05.2025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877858-84BA-42A8-AA3D-B08498E7FD1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973185-3FFC-4304-BB43-B6CB3CCD4D0D}" type="datetimeFigureOut">
              <a:rPr lang="ru-RU" smtClean="0"/>
              <a:pPr/>
              <a:t>22.05.2025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877858-84BA-42A8-AA3D-B08498E7FD1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973185-3FFC-4304-BB43-B6CB3CCD4D0D}" type="datetimeFigureOut">
              <a:rPr lang="ru-RU" smtClean="0"/>
              <a:pPr/>
              <a:t>22.05.2025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877858-84BA-42A8-AA3D-B08498E7FD1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4973185-3FFC-4304-BB43-B6CB3CCD4D0D}" type="datetimeFigureOut">
              <a:rPr lang="ru-RU" smtClean="0"/>
              <a:pPr/>
              <a:t>22.05.2025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877858-84BA-42A8-AA3D-B08498E7FD1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4973185-3FFC-4304-BB43-B6CB3CCD4D0D}" type="datetimeFigureOut">
              <a:rPr lang="ru-RU" smtClean="0"/>
              <a:pPr/>
              <a:t>22.05.2025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877858-84BA-42A8-AA3D-B08498E7FD1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4973185-3FFC-4304-BB43-B6CB3CCD4D0D}" type="datetimeFigureOut">
              <a:rPr lang="ru-RU" smtClean="0"/>
              <a:pPr/>
              <a:t>22.05.2025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877858-84BA-42A8-AA3D-B08498E7FD1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973185-3FFC-4304-BB43-B6CB3CCD4D0D}" type="datetimeFigureOut">
              <a:rPr lang="ru-RU" smtClean="0"/>
              <a:pPr/>
              <a:t>22.05.2025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877858-84BA-42A8-AA3D-B08498E7FD1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973185-3FFC-4304-BB43-B6CB3CCD4D0D}" type="datetimeFigureOut">
              <a:rPr lang="ru-RU" smtClean="0"/>
              <a:pPr/>
              <a:t>22.05.2025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877858-84BA-42A8-AA3D-B08498E7FD1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973185-3FFC-4304-BB43-B6CB3CCD4D0D}" type="datetimeFigureOut">
              <a:rPr lang="ru-RU" smtClean="0"/>
              <a:pPr/>
              <a:t>22.05.2025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877858-84BA-42A8-AA3D-B08498E7FD1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73185-3FFC-4304-BB43-B6CB3CCD4D0D}" type="datetimeFigureOut">
              <a:rPr lang="ru-RU" smtClean="0"/>
              <a:pPr/>
              <a:t>22.05.2025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77858-84BA-42A8-AA3D-B08498E7FD1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hyperlink" Target="https://70.gosuslugi.ru/pgu/feedback/helpdesk"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jpe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941168"/>
            <a:ext cx="8458200" cy="1222375"/>
          </a:xfrm>
        </p:spPr>
        <p:txBody>
          <a:bodyPr>
            <a:normAutofit fontScale="90000"/>
          </a:bodyPr>
          <a:lstStyle/>
          <a:p>
            <a:pPr algn="ctr"/>
            <a:r>
              <a:rPr lang="ru-RU" b="1" dirty="0" smtClean="0">
                <a:solidFill>
                  <a:srgbClr val="002060"/>
                </a:solidFill>
              </a:rPr>
              <a:t> </a:t>
            </a:r>
            <a:r>
              <a:rPr lang="ru-RU" b="1" dirty="0" smtClean="0">
                <a:solidFill>
                  <a:srgbClr val="0070C0"/>
                </a:solidFill>
                <a:latin typeface="Times New Roman" pitchFamily="18" charset="0"/>
                <a:cs typeface="Times New Roman" pitchFamily="18" charset="0"/>
              </a:rPr>
              <a:t>Получение государственных услуг в электронном виде </a:t>
            </a:r>
            <a:endParaRPr lang="ru-RU" dirty="0">
              <a:solidFill>
                <a:srgbClr val="0070C0"/>
              </a:solidFill>
              <a:latin typeface="Times New Roman" pitchFamily="18" charset="0"/>
              <a:cs typeface="Times New Roman" pitchFamily="18" charset="0"/>
            </a:endParaRPr>
          </a:p>
        </p:txBody>
      </p:sp>
      <p:pic>
        <p:nvPicPr>
          <p:cNvPr id="5122" name="Picture 2" descr="http://myastrolog.org/images/89jjjk.jpg"/>
          <p:cNvPicPr>
            <a:picLocks noChangeAspect="1" noChangeArrowheads="1"/>
          </p:cNvPicPr>
          <p:nvPr/>
        </p:nvPicPr>
        <p:blipFill>
          <a:blip r:embed="rId2" cstate="print"/>
          <a:srcRect/>
          <a:stretch>
            <a:fillRect/>
          </a:stretch>
        </p:blipFill>
        <p:spPr bwMode="auto">
          <a:xfrm>
            <a:off x="1381273" y="404664"/>
            <a:ext cx="5999039" cy="4499279"/>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418058"/>
          </a:xfrm>
        </p:spPr>
        <p:txBody>
          <a:bodyPr>
            <a:normAutofit fontScale="90000"/>
          </a:bodyPr>
          <a:lstStyle/>
          <a:p>
            <a:r>
              <a:rPr lang="ru-RU" sz="2700" b="1" dirty="0" smtClean="0">
                <a:solidFill>
                  <a:srgbClr val="0070C0"/>
                </a:solidFill>
                <a:latin typeface="Times New Roman" pitchFamily="18" charset="0"/>
                <a:cs typeface="Times New Roman" pitchFamily="18" charset="0"/>
              </a:rPr>
              <a:t>Пошаговый алгоритм регистрации на ЕПГУ</a:t>
            </a:r>
            <a:r>
              <a:rPr lang="ru-RU" dirty="0" smtClean="0"/>
              <a:t/>
            </a:r>
            <a:br>
              <a:rPr lang="ru-RU" dirty="0" smtClean="0"/>
            </a:br>
            <a:endParaRPr lang="ru-RU" dirty="0"/>
          </a:p>
        </p:txBody>
      </p:sp>
      <p:sp>
        <p:nvSpPr>
          <p:cNvPr id="6" name="Скругленный прямоугольник 5"/>
          <p:cNvSpPr/>
          <p:nvPr/>
        </p:nvSpPr>
        <p:spPr>
          <a:xfrm>
            <a:off x="611560" y="908720"/>
            <a:ext cx="8001000" cy="1576189"/>
          </a:xfrm>
          <a:prstGeom prst="roundRect">
            <a:avLst>
              <a:gd name="adj" fmla="val 17563"/>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smtClean="0">
                <a:solidFill>
                  <a:srgbClr val="002060"/>
                </a:solidFill>
                <a:latin typeface="Times New Roman" pitchFamily="18" charset="0"/>
                <a:cs typeface="Times New Roman" pitchFamily="18" charset="0"/>
              </a:rPr>
              <a:t>Шаг 7: Вводим </a:t>
            </a:r>
            <a:r>
              <a:rPr lang="ru-RU" sz="2400" b="1" dirty="0" smtClean="0">
                <a:solidFill>
                  <a:srgbClr val="FF0000"/>
                </a:solidFill>
                <a:latin typeface="Times New Roman" pitchFamily="18" charset="0"/>
                <a:cs typeface="Times New Roman" pitchFamily="18" charset="0"/>
              </a:rPr>
              <a:t>паспортные данные </a:t>
            </a:r>
            <a:r>
              <a:rPr lang="ru-RU" sz="2400" b="1" dirty="0" smtClean="0">
                <a:solidFill>
                  <a:srgbClr val="002060"/>
                </a:solidFill>
                <a:latin typeface="Times New Roman" pitchFamily="18" charset="0"/>
                <a:cs typeface="Times New Roman" pitchFamily="18" charset="0"/>
              </a:rPr>
              <a:t>и номер </a:t>
            </a:r>
            <a:r>
              <a:rPr lang="ru-RU" sz="2400" b="1" dirty="0" smtClean="0">
                <a:solidFill>
                  <a:srgbClr val="FF0000"/>
                </a:solidFill>
                <a:latin typeface="Times New Roman" pitchFamily="18" charset="0"/>
                <a:cs typeface="Times New Roman" pitchFamily="18" charset="0"/>
              </a:rPr>
              <a:t>СНИЛС.</a:t>
            </a:r>
          </a:p>
          <a:p>
            <a:pPr algn="ctr" fontAlgn="auto">
              <a:spcBef>
                <a:spcPts val="0"/>
              </a:spcBef>
              <a:spcAft>
                <a:spcPts val="0"/>
              </a:spcAft>
              <a:defRPr/>
            </a:pPr>
            <a:r>
              <a:rPr lang="ru-RU" sz="2400" b="1" dirty="0" smtClean="0">
                <a:solidFill>
                  <a:srgbClr val="002060"/>
                </a:solidFill>
                <a:latin typeface="Times New Roman" pitchFamily="18" charset="0"/>
                <a:cs typeface="Times New Roman" pitchFamily="18" charset="0"/>
              </a:rPr>
              <a:t>После заполнения формы – личные данные отправляются на автоматическую проверку в Пенсионный фонд РФ и </a:t>
            </a:r>
            <a:r>
              <a:rPr lang="ru-RU" sz="2400" b="1" dirty="0" err="1" smtClean="0">
                <a:solidFill>
                  <a:srgbClr val="002060"/>
                </a:solidFill>
                <a:latin typeface="Times New Roman" pitchFamily="18" charset="0"/>
                <a:cs typeface="Times New Roman" pitchFamily="18" charset="0"/>
              </a:rPr>
              <a:t>ФМС</a:t>
            </a:r>
            <a:r>
              <a:rPr lang="ru-RU" sz="2400" b="1" dirty="0" smtClean="0">
                <a:solidFill>
                  <a:srgbClr val="002060"/>
                </a:solidFill>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 </a:t>
            </a:r>
            <a:endParaRPr lang="ru-RU" sz="2400" b="1" dirty="0">
              <a:solidFill>
                <a:srgbClr val="FF0000"/>
              </a:solidFill>
              <a:latin typeface="Times New Roman" pitchFamily="18" charset="0"/>
              <a:cs typeface="Times New Roman" pitchFamily="18" charset="0"/>
            </a:endParaRPr>
          </a:p>
        </p:txBody>
      </p:sp>
      <p:sp>
        <p:nvSpPr>
          <p:cNvPr id="7" name="Стрелка вниз 6"/>
          <p:cNvSpPr/>
          <p:nvPr/>
        </p:nvSpPr>
        <p:spPr>
          <a:xfrm>
            <a:off x="4427984" y="2564904"/>
            <a:ext cx="370327"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2060"/>
              </a:solidFill>
            </a:endParaRPr>
          </a:p>
        </p:txBody>
      </p:sp>
      <p:pic>
        <p:nvPicPr>
          <p:cNvPr id="8" name="Picture 2" descr="7.jpg"/>
          <p:cNvPicPr>
            <a:picLocks noChangeAspect="1" noChangeArrowheads="1"/>
          </p:cNvPicPr>
          <p:nvPr/>
        </p:nvPicPr>
        <p:blipFill>
          <a:blip r:embed="rId2" cstate="print"/>
          <a:srcRect/>
          <a:stretch>
            <a:fillRect/>
          </a:stretch>
        </p:blipFill>
        <p:spPr bwMode="auto">
          <a:xfrm>
            <a:off x="1615039" y="3068960"/>
            <a:ext cx="5909289" cy="352839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79512" y="692696"/>
            <a:ext cx="8784976" cy="2664296"/>
          </a:xfrm>
          <a:prstGeom prst="roundRect">
            <a:avLst>
              <a:gd name="adj" fmla="val 18742"/>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400" b="1" dirty="0" smtClean="0">
                <a:solidFill>
                  <a:srgbClr val="002060"/>
                </a:solidFill>
                <a:latin typeface="Times New Roman" pitchFamily="18" charset="0"/>
                <a:cs typeface="Times New Roman" pitchFamily="18" charset="0"/>
              </a:rPr>
              <a:t>С результатом данной проверки Вы сможете ознакомиться через несколько минут. В особых случаях проверка может занять довольно много времени, но случается такое редко. После того как данная процедура успешно завершиться, на Ваш мобильный телефон или адрес электронной почты будет выслано уведомление с результатом проверки, а также соответствующее состояние отобразиться на сайте.</a:t>
            </a:r>
            <a:endParaRPr lang="ru-RU" sz="2400" b="1" dirty="0">
              <a:solidFill>
                <a:srgbClr val="002060"/>
              </a:solidFill>
              <a:latin typeface="Times New Roman" pitchFamily="18" charset="0"/>
              <a:cs typeface="Times New Roman" pitchFamily="18" charset="0"/>
            </a:endParaRPr>
          </a:p>
        </p:txBody>
      </p:sp>
      <p:sp>
        <p:nvSpPr>
          <p:cNvPr id="8" name="Прямоугольник 7"/>
          <p:cNvSpPr/>
          <p:nvPr/>
        </p:nvSpPr>
        <p:spPr>
          <a:xfrm>
            <a:off x="683568" y="188640"/>
            <a:ext cx="7776864" cy="738664"/>
          </a:xfrm>
          <a:prstGeom prst="rect">
            <a:avLst/>
          </a:prstGeom>
        </p:spPr>
        <p:txBody>
          <a:bodyPr wrap="square">
            <a:spAutoFit/>
          </a:bodyPr>
          <a:lstStyle/>
          <a:p>
            <a:pPr algn="ctr"/>
            <a:r>
              <a:rPr lang="ru-RU" sz="2400" b="1" dirty="0" smtClean="0">
                <a:solidFill>
                  <a:srgbClr val="0070C0"/>
                </a:solidFill>
                <a:latin typeface="Times New Roman" pitchFamily="18" charset="0"/>
                <a:cs typeface="Times New Roman" pitchFamily="18" charset="0"/>
              </a:rPr>
              <a:t>Пошаговый алгоритм регистрации на ЕПГУ</a:t>
            </a:r>
            <a:r>
              <a:rPr lang="ru-RU" dirty="0" smtClean="0"/>
              <a:t/>
            </a:r>
            <a:br>
              <a:rPr lang="ru-RU" dirty="0" smtClean="0"/>
            </a:br>
            <a:endParaRPr lang="ru-RU" dirty="0"/>
          </a:p>
        </p:txBody>
      </p:sp>
      <p:sp>
        <p:nvSpPr>
          <p:cNvPr id="10" name="Стрелка вниз 9"/>
          <p:cNvSpPr/>
          <p:nvPr/>
        </p:nvSpPr>
        <p:spPr>
          <a:xfrm>
            <a:off x="4427984" y="3429000"/>
            <a:ext cx="370327"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2060"/>
              </a:solidFill>
            </a:endParaRPr>
          </a:p>
        </p:txBody>
      </p:sp>
      <p:pic>
        <p:nvPicPr>
          <p:cNvPr id="11" name="Picture 4" descr="8.jpg"/>
          <p:cNvPicPr>
            <a:picLocks noChangeAspect="1" noChangeArrowheads="1"/>
          </p:cNvPicPr>
          <p:nvPr/>
        </p:nvPicPr>
        <p:blipFill>
          <a:blip r:embed="rId2" cstate="print"/>
          <a:srcRect/>
          <a:stretch>
            <a:fillRect/>
          </a:stretch>
        </p:blipFill>
        <p:spPr bwMode="auto">
          <a:xfrm>
            <a:off x="827584" y="4005064"/>
            <a:ext cx="4104456" cy="2540036"/>
          </a:xfrm>
          <a:prstGeom prst="rect">
            <a:avLst/>
          </a:prstGeom>
          <a:noFill/>
        </p:spPr>
      </p:pic>
      <p:pic>
        <p:nvPicPr>
          <p:cNvPr id="12" name="Picture 6" descr="9.jpg"/>
          <p:cNvPicPr>
            <a:picLocks noChangeAspect="1" noChangeArrowheads="1"/>
          </p:cNvPicPr>
          <p:nvPr/>
        </p:nvPicPr>
        <p:blipFill>
          <a:blip r:embed="rId3" cstate="print"/>
          <a:srcRect/>
          <a:stretch>
            <a:fillRect/>
          </a:stretch>
        </p:blipFill>
        <p:spPr bwMode="auto">
          <a:xfrm>
            <a:off x="4932040" y="3942389"/>
            <a:ext cx="3960440" cy="2654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descr="http://www.pashastik.ru/uploads/posts/2011-07/1310487198_18afarsgji0g2cp.jpeg"/>
          <p:cNvPicPr>
            <a:picLocks noChangeAspect="1" noChangeArrowheads="1"/>
          </p:cNvPicPr>
          <p:nvPr/>
        </p:nvPicPr>
        <p:blipFill>
          <a:blip r:embed="rId2" cstate="print"/>
          <a:srcRect/>
          <a:stretch>
            <a:fillRect/>
          </a:stretch>
        </p:blipFill>
        <p:spPr bwMode="auto">
          <a:xfrm>
            <a:off x="7164287" y="3068960"/>
            <a:ext cx="1443047" cy="1440160"/>
          </a:xfrm>
          <a:prstGeom prst="rect">
            <a:avLst/>
          </a:prstGeom>
          <a:noFill/>
        </p:spPr>
      </p:pic>
      <p:sp>
        <p:nvSpPr>
          <p:cNvPr id="29698" name="AutoShape 2" descr="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899592" y="260648"/>
            <a:ext cx="7632848" cy="738664"/>
          </a:xfrm>
          <a:prstGeom prst="rect">
            <a:avLst/>
          </a:prstGeom>
        </p:spPr>
        <p:txBody>
          <a:bodyPr wrap="square">
            <a:spAutoFit/>
          </a:bodyPr>
          <a:lstStyle/>
          <a:p>
            <a:pPr algn="ctr"/>
            <a:r>
              <a:rPr lang="ru-RU" sz="2400" b="1" dirty="0" smtClean="0">
                <a:solidFill>
                  <a:srgbClr val="0070C0"/>
                </a:solidFill>
                <a:latin typeface="Times New Roman" pitchFamily="18" charset="0"/>
                <a:cs typeface="Times New Roman" pitchFamily="18" charset="0"/>
              </a:rPr>
              <a:t>Пошаговый алгоритм регистрации на ЕПГУ</a:t>
            </a:r>
            <a:r>
              <a:rPr lang="ru-RU" dirty="0" smtClean="0"/>
              <a:t/>
            </a:r>
            <a:br>
              <a:rPr lang="ru-RU" dirty="0" smtClean="0"/>
            </a:br>
            <a:endParaRPr lang="ru-RU" dirty="0"/>
          </a:p>
        </p:txBody>
      </p:sp>
      <p:sp>
        <p:nvSpPr>
          <p:cNvPr id="10" name="Скругленный прямоугольник 9"/>
          <p:cNvSpPr/>
          <p:nvPr/>
        </p:nvSpPr>
        <p:spPr>
          <a:xfrm>
            <a:off x="179512" y="836712"/>
            <a:ext cx="8784976" cy="2187624"/>
          </a:xfrm>
          <a:prstGeom prst="roundRect">
            <a:avLst>
              <a:gd name="adj" fmla="val 18742"/>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400" b="1" dirty="0" smtClean="0">
                <a:solidFill>
                  <a:srgbClr val="002060"/>
                </a:solidFill>
                <a:latin typeface="Times New Roman" pitchFamily="18" charset="0"/>
                <a:cs typeface="Times New Roman" pitchFamily="18" charset="0"/>
              </a:rPr>
              <a:t>Шаг 8: Для того, чтобы полноценно пользоваться государственными услугами через интернет, Вам необходимо иметь подтвержденную учетную запись. Эта процедура предусматривает ввод на сайте Вашего персонального кода подтверждения, полученного лично одним из доступных способов.</a:t>
            </a:r>
            <a:endParaRPr lang="ru-RU" sz="2400" b="1" dirty="0">
              <a:solidFill>
                <a:srgbClr val="002060"/>
              </a:solidFill>
              <a:latin typeface="Times New Roman" pitchFamily="18" charset="0"/>
              <a:cs typeface="Times New Roman" pitchFamily="18" charset="0"/>
            </a:endParaRPr>
          </a:p>
        </p:txBody>
      </p:sp>
      <p:sp>
        <p:nvSpPr>
          <p:cNvPr id="12" name="Стрелка вниз 11"/>
          <p:cNvSpPr/>
          <p:nvPr/>
        </p:nvSpPr>
        <p:spPr>
          <a:xfrm>
            <a:off x="2699792" y="3068960"/>
            <a:ext cx="428625"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2060"/>
              </a:solidFill>
            </a:endParaRPr>
          </a:p>
        </p:txBody>
      </p:sp>
      <p:sp>
        <p:nvSpPr>
          <p:cNvPr id="13" name="Скругленный прямоугольник 12"/>
          <p:cNvSpPr/>
          <p:nvPr/>
        </p:nvSpPr>
        <p:spPr>
          <a:xfrm>
            <a:off x="5220072" y="4509120"/>
            <a:ext cx="3617145" cy="1224136"/>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smtClean="0">
                <a:solidFill>
                  <a:srgbClr val="002060"/>
                </a:solidFill>
                <a:latin typeface="Times New Roman" pitchFamily="18" charset="0"/>
                <a:cs typeface="Times New Roman" pitchFamily="18" charset="0"/>
              </a:rPr>
              <a:t>Шаг 9: Заказным письмом почтой России</a:t>
            </a:r>
            <a:endParaRPr lang="ru-RU" sz="2000" b="1" dirty="0">
              <a:solidFill>
                <a:srgbClr val="002060"/>
              </a:solidFill>
              <a:latin typeface="Times New Roman" pitchFamily="18" charset="0"/>
              <a:cs typeface="Times New Roman" pitchFamily="18" charset="0"/>
            </a:endParaRPr>
          </a:p>
        </p:txBody>
      </p:sp>
      <p:sp>
        <p:nvSpPr>
          <p:cNvPr id="17" name="Скругленный прямоугольник 16"/>
          <p:cNvSpPr/>
          <p:nvPr/>
        </p:nvSpPr>
        <p:spPr>
          <a:xfrm>
            <a:off x="827584" y="3573016"/>
            <a:ext cx="3617145" cy="1224136"/>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smtClean="0">
                <a:solidFill>
                  <a:srgbClr val="002060"/>
                </a:solidFill>
                <a:latin typeface="Times New Roman" pitchFamily="18" charset="0"/>
                <a:cs typeface="Times New Roman" pitchFamily="18" charset="0"/>
              </a:rPr>
              <a:t>Шаг 9: Лично в центре обслуживания </a:t>
            </a:r>
          </a:p>
          <a:p>
            <a:pPr algn="ctr" fontAlgn="auto">
              <a:spcBef>
                <a:spcPts val="0"/>
              </a:spcBef>
              <a:spcAft>
                <a:spcPts val="0"/>
              </a:spcAft>
              <a:defRPr/>
            </a:pPr>
            <a:r>
              <a:rPr lang="ru-RU" sz="2000" b="1" dirty="0" smtClean="0">
                <a:solidFill>
                  <a:srgbClr val="002060"/>
                </a:solidFill>
                <a:latin typeface="Times New Roman" pitchFamily="18" charset="0"/>
                <a:cs typeface="Times New Roman" pitchFamily="18" charset="0"/>
              </a:rPr>
              <a:t>(предъявив паспорт)</a:t>
            </a:r>
            <a:endParaRPr lang="ru-RU" sz="2000" b="1" dirty="0">
              <a:solidFill>
                <a:srgbClr val="002060"/>
              </a:solidFill>
              <a:latin typeface="Times New Roman" pitchFamily="18" charset="0"/>
              <a:cs typeface="Times New Roman" pitchFamily="18" charset="0"/>
            </a:endParaRPr>
          </a:p>
        </p:txBody>
      </p:sp>
      <p:sp>
        <p:nvSpPr>
          <p:cNvPr id="18" name="Стрелка вниз 17"/>
          <p:cNvSpPr/>
          <p:nvPr/>
        </p:nvSpPr>
        <p:spPr>
          <a:xfrm>
            <a:off x="6156176" y="3140968"/>
            <a:ext cx="428625"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2060"/>
              </a:solidFill>
            </a:endParaRPr>
          </a:p>
        </p:txBody>
      </p:sp>
      <p:sp>
        <p:nvSpPr>
          <p:cNvPr id="19" name="Стрелка вниз 18"/>
          <p:cNvSpPr/>
          <p:nvPr/>
        </p:nvSpPr>
        <p:spPr>
          <a:xfrm>
            <a:off x="2627784" y="4869160"/>
            <a:ext cx="428625"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2060"/>
              </a:solidFill>
            </a:endParaRPr>
          </a:p>
        </p:txBody>
      </p:sp>
      <p:sp>
        <p:nvSpPr>
          <p:cNvPr id="20" name="Скругленный прямоугольник 19"/>
          <p:cNvSpPr/>
          <p:nvPr/>
        </p:nvSpPr>
        <p:spPr>
          <a:xfrm>
            <a:off x="611560" y="5373216"/>
            <a:ext cx="4392488" cy="1224136"/>
          </a:xfrm>
          <a:prstGeom prst="roundRect">
            <a:avLst>
              <a:gd name="adj" fmla="val 27647"/>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400" b="1" dirty="0" smtClean="0">
              <a:solidFill>
                <a:srgbClr val="002060"/>
              </a:solidFill>
              <a:latin typeface="Times New Roman" pitchFamily="18" charset="0"/>
              <a:cs typeface="Times New Roman" pitchFamily="18" charset="0"/>
            </a:endParaRPr>
          </a:p>
          <a:p>
            <a:pPr algn="ctr" fontAlgn="auto">
              <a:spcBef>
                <a:spcPts val="0"/>
              </a:spcBef>
              <a:spcAft>
                <a:spcPts val="0"/>
              </a:spcAft>
              <a:defRPr/>
            </a:pPr>
            <a:r>
              <a:rPr lang="ru-RU" sz="2400" b="1" dirty="0" smtClean="0">
                <a:solidFill>
                  <a:srgbClr val="002060"/>
                </a:solidFill>
                <a:latin typeface="Times New Roman" pitchFamily="18" charset="0"/>
                <a:cs typeface="Times New Roman" pitchFamily="18" charset="0"/>
              </a:rPr>
              <a:t>Нажимаем кнопку </a:t>
            </a:r>
            <a:r>
              <a:rPr lang="ru-RU" sz="2400" b="1" dirty="0" smtClean="0">
                <a:solidFill>
                  <a:srgbClr val="FF0000"/>
                </a:solidFill>
                <a:latin typeface="Times New Roman" pitchFamily="18" charset="0"/>
                <a:cs typeface="Times New Roman" pitchFamily="18" charset="0"/>
              </a:rPr>
              <a:t>«Найти центр обслуживания» </a:t>
            </a:r>
            <a:endParaRPr lang="ru-RU" sz="2400" dirty="0" smtClean="0"/>
          </a:p>
          <a:p>
            <a:pPr algn="ctr" fontAlgn="auto">
              <a:spcBef>
                <a:spcPts val="0"/>
              </a:spcBef>
              <a:spcAft>
                <a:spcPts val="0"/>
              </a:spcAft>
              <a:defRPr/>
            </a:pPr>
            <a:r>
              <a:rPr lang="ru-RU" sz="1600" dirty="0" smtClean="0">
                <a:solidFill>
                  <a:schemeClr val="tx1"/>
                </a:solidFill>
                <a:latin typeface="Times New Roman" pitchFamily="18" charset="0"/>
                <a:cs typeface="Times New Roman" pitchFamily="18" charset="0"/>
              </a:rPr>
              <a:t>с. Каргасок, ул. Пушкина, д. 31, кабинет № 29</a:t>
            </a:r>
            <a:endParaRPr lang="ru-RU" sz="1600" b="1" dirty="0">
              <a:solidFill>
                <a:schemeClr val="tx1"/>
              </a:solidFill>
              <a:latin typeface="Times New Roman" pitchFamily="18" charset="0"/>
              <a:cs typeface="Times New Roman" pitchFamily="18" charset="0"/>
            </a:endParaRPr>
          </a:p>
          <a:p>
            <a:pPr algn="ctr" fontAlgn="auto">
              <a:spcBef>
                <a:spcPts val="0"/>
              </a:spcBef>
              <a:spcAft>
                <a:spcPts val="0"/>
              </a:spcAft>
              <a:defRPr/>
            </a:pPr>
            <a:endParaRPr lang="ru-RU" sz="2000" b="1" dirty="0">
              <a:solidFill>
                <a:schemeClr val="tx2">
                  <a:lumMod val="75000"/>
                </a:schemeClr>
              </a:solidFill>
            </a:endParaRPr>
          </a:p>
        </p:txBody>
      </p:sp>
      <p:sp>
        <p:nvSpPr>
          <p:cNvPr id="21" name="Прямоугольник 20"/>
          <p:cNvSpPr/>
          <p:nvPr/>
        </p:nvSpPr>
        <p:spPr>
          <a:xfrm>
            <a:off x="1691680" y="2996952"/>
            <a:ext cx="510076" cy="369332"/>
          </a:xfrm>
          <a:prstGeom prst="rect">
            <a:avLst/>
          </a:prstGeom>
        </p:spPr>
        <p:txBody>
          <a:bodyPr wrap="none">
            <a:spAutoFit/>
          </a:bodyPr>
          <a:lstStyle/>
          <a:p>
            <a:pPr algn="ctr"/>
            <a:r>
              <a:rPr lang="ru-RU" b="1" dirty="0" smtClean="0">
                <a:solidFill>
                  <a:srgbClr val="002060"/>
                </a:solidFill>
                <a:latin typeface="Times New Roman" pitchFamily="18" charset="0"/>
                <a:cs typeface="Times New Roman" pitchFamily="18" charset="0"/>
              </a:rPr>
              <a:t>ДА</a:t>
            </a:r>
            <a:endParaRPr lang="ru-RU" b="1" dirty="0">
              <a:solidFill>
                <a:srgbClr val="002060"/>
              </a:solidFill>
              <a:latin typeface="Times New Roman" pitchFamily="18" charset="0"/>
              <a:cs typeface="Times New Roman" pitchFamily="18" charset="0"/>
            </a:endParaRPr>
          </a:p>
        </p:txBody>
      </p:sp>
      <p:sp>
        <p:nvSpPr>
          <p:cNvPr id="22" name="Прямоугольник 21"/>
          <p:cNvSpPr/>
          <p:nvPr/>
        </p:nvSpPr>
        <p:spPr>
          <a:xfrm>
            <a:off x="6660232" y="3212976"/>
            <a:ext cx="671979" cy="369332"/>
          </a:xfrm>
          <a:prstGeom prst="rect">
            <a:avLst/>
          </a:prstGeom>
        </p:spPr>
        <p:txBody>
          <a:bodyPr wrap="none">
            <a:spAutoFit/>
          </a:bodyPr>
          <a:lstStyle/>
          <a:p>
            <a:pPr algn="ctr"/>
            <a:r>
              <a:rPr lang="ru-RU" b="1" dirty="0" smtClean="0">
                <a:solidFill>
                  <a:srgbClr val="002060"/>
                </a:solidFill>
                <a:latin typeface="Times New Roman" pitchFamily="18" charset="0"/>
                <a:cs typeface="Times New Roman" pitchFamily="18" charset="0"/>
              </a:rPr>
              <a:t>НЕТ</a:t>
            </a:r>
            <a:endParaRPr lang="ru-RU" b="1" dirty="0">
              <a:solidFill>
                <a:srgbClr val="002060"/>
              </a:solidFill>
              <a:latin typeface="Times New Roman" pitchFamily="18" charset="0"/>
              <a:cs typeface="Times New Roman" pitchFamily="18" charset="0"/>
            </a:endParaRPr>
          </a:p>
        </p:txBody>
      </p:sp>
      <p:pic>
        <p:nvPicPr>
          <p:cNvPr id="29708" name="Picture 12" descr="http://moll-sib.ru/image/promo/2.png"/>
          <p:cNvPicPr>
            <a:picLocks noChangeAspect="1" noChangeArrowheads="1"/>
          </p:cNvPicPr>
          <p:nvPr/>
        </p:nvPicPr>
        <p:blipFill>
          <a:blip r:embed="rId3" cstate="print"/>
          <a:srcRect/>
          <a:stretch>
            <a:fillRect/>
          </a:stretch>
        </p:blipFill>
        <p:spPr bwMode="auto">
          <a:xfrm>
            <a:off x="0" y="2636912"/>
            <a:ext cx="2095500" cy="20955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irnovnikolay.ru/wp-content/uploads/2016/03/3d-Man-with-Laptop.jpg"/>
          <p:cNvPicPr>
            <a:picLocks noChangeAspect="1" noChangeArrowheads="1"/>
          </p:cNvPicPr>
          <p:nvPr/>
        </p:nvPicPr>
        <p:blipFill>
          <a:blip r:embed="rId2" cstate="print"/>
          <a:srcRect/>
          <a:stretch>
            <a:fillRect/>
          </a:stretch>
        </p:blipFill>
        <p:spPr bwMode="auto">
          <a:xfrm flipH="1">
            <a:off x="6429436" y="4581128"/>
            <a:ext cx="2030995" cy="2140778"/>
          </a:xfrm>
          <a:prstGeom prst="rect">
            <a:avLst/>
          </a:prstGeom>
          <a:noFill/>
        </p:spPr>
      </p:pic>
      <p:sp>
        <p:nvSpPr>
          <p:cNvPr id="19" name="Заголовок 2"/>
          <p:cNvSpPr>
            <a:spLocks noGrp="1"/>
          </p:cNvSpPr>
          <p:nvPr>
            <p:ph type="title"/>
          </p:nvPr>
        </p:nvSpPr>
        <p:spPr>
          <a:xfrm>
            <a:off x="457200" y="338138"/>
            <a:ext cx="8229600" cy="642590"/>
          </a:xfrm>
        </p:spPr>
        <p:txBody>
          <a:bodyPr rtlCol="0">
            <a:noAutofit/>
          </a:bodyPr>
          <a:lstStyle/>
          <a:p>
            <a:pPr algn="ctr" fontAlgn="auto">
              <a:spcAft>
                <a:spcPts val="0"/>
              </a:spcAft>
              <a:defRPr/>
            </a:pPr>
            <a:r>
              <a:rPr lang="ru-RU" sz="2400" b="1" dirty="0">
                <a:solidFill>
                  <a:srgbClr val="002060"/>
                </a:solidFill>
                <a:latin typeface="Times New Roman" pitchFamily="18" charset="0"/>
                <a:cs typeface="Times New Roman" pitchFamily="18" charset="0"/>
              </a:rPr>
              <a:t>В</a:t>
            </a:r>
            <a:r>
              <a:rPr lang="ru-RU" sz="2400" b="1" dirty="0" smtClean="0">
                <a:solidFill>
                  <a:srgbClr val="002060"/>
                </a:solidFill>
                <a:latin typeface="Times New Roman" pitchFamily="18" charset="0"/>
                <a:cs typeface="Times New Roman" pitchFamily="18" charset="0"/>
              </a:rPr>
              <a:t>ход гражданина на ЕПГУ через личный кабинет </a:t>
            </a:r>
            <a:endParaRPr lang="ru-RU" sz="2400" b="1" dirty="0">
              <a:solidFill>
                <a:srgbClr val="002060"/>
              </a:solidFill>
              <a:latin typeface="Times New Roman" pitchFamily="18" charset="0"/>
              <a:cs typeface="Times New Roman" pitchFamily="18" charset="0"/>
            </a:endParaRPr>
          </a:p>
        </p:txBody>
      </p:sp>
      <p:pic>
        <p:nvPicPr>
          <p:cNvPr id="21506" name="Picture 2"/>
          <p:cNvPicPr>
            <a:picLocks noGrp="1" noChangeAspect="1" noChangeArrowheads="1"/>
          </p:cNvPicPr>
          <p:nvPr>
            <p:ph idx="1"/>
          </p:nvPr>
        </p:nvPicPr>
        <p:blipFill>
          <a:blip r:embed="rId3" cstate="print"/>
          <a:srcRect/>
          <a:stretch>
            <a:fillRect/>
          </a:stretch>
        </p:blipFill>
        <p:spPr bwMode="auto">
          <a:xfrm>
            <a:off x="3895125" y="1556792"/>
            <a:ext cx="5069363" cy="3168352"/>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251520" y="3212976"/>
            <a:ext cx="5415002" cy="3384376"/>
          </a:xfrm>
          <a:prstGeom prst="rect">
            <a:avLst/>
          </a:prstGeom>
          <a:noFill/>
          <a:ln w="9525">
            <a:noFill/>
            <a:miter lim="800000"/>
            <a:headEnd/>
            <a:tailEnd/>
          </a:ln>
        </p:spPr>
      </p:pic>
      <p:sp>
        <p:nvSpPr>
          <p:cNvPr id="6" name="Прямоугольник 5"/>
          <p:cNvSpPr/>
          <p:nvPr/>
        </p:nvSpPr>
        <p:spPr>
          <a:xfrm>
            <a:off x="467544" y="1196752"/>
            <a:ext cx="8352928" cy="646331"/>
          </a:xfrm>
          <a:prstGeom prst="rect">
            <a:avLst/>
          </a:prstGeom>
        </p:spPr>
        <p:txBody>
          <a:bodyPr wrap="square">
            <a:spAutoFit/>
          </a:bodyPr>
          <a:lstStyle/>
          <a:p>
            <a:r>
              <a:rPr lang="ru-RU" dirty="0" smtClean="0">
                <a:solidFill>
                  <a:srgbClr val="002060"/>
                </a:solidFill>
                <a:latin typeface="Times New Roman" pitchFamily="18" charset="0"/>
                <a:cs typeface="Times New Roman" pitchFamily="18" charset="0"/>
              </a:rPr>
              <a:t>После успешной активации Вашей учетной записи Вы можете осуществить вход на ЕПГУ через личный кабинет.</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771800" y="6237312"/>
            <a:ext cx="4059316" cy="461665"/>
          </a:xfrm>
          <a:prstGeom prst="rect">
            <a:avLst/>
          </a:prstGeom>
        </p:spPr>
        <p:txBody>
          <a:bodyPr wrap="none">
            <a:spAutoFit/>
          </a:bodyPr>
          <a:lstStyle/>
          <a:p>
            <a:r>
              <a:rPr lang="ru-RU" altLang="ru-RU" sz="2400" dirty="0" smtClean="0">
                <a:solidFill>
                  <a:srgbClr val="0070C0"/>
                </a:solidFill>
                <a:latin typeface="Times New Roman" pitchFamily="18" charset="0"/>
                <a:cs typeface="Times New Roman" pitchFamily="18" charset="0"/>
              </a:rPr>
              <a:t>СПАСИБО ЗА ВНИМАНИЕ!</a:t>
            </a:r>
            <a:endParaRPr lang="ru-RU" altLang="ru-RU" sz="2400" dirty="0">
              <a:solidFill>
                <a:srgbClr val="0070C0"/>
              </a:solidFill>
              <a:latin typeface="Times New Roman" pitchFamily="18" charset="0"/>
              <a:cs typeface="Times New Roman" pitchFamily="18" charset="0"/>
            </a:endParaRPr>
          </a:p>
        </p:txBody>
      </p:sp>
      <p:pic>
        <p:nvPicPr>
          <p:cNvPr id="7" name="Picture 4" descr="https://encrypted-tbn1.gstatic.com/images?q=tbn:ANd9GcRqYtp45emxoU8RzNgNUoSsJvTkK93XoBsfRCCTEFRxoItQ-sru"/>
          <p:cNvPicPr>
            <a:picLocks noChangeAspect="1" noChangeArrowheads="1"/>
          </p:cNvPicPr>
          <p:nvPr/>
        </p:nvPicPr>
        <p:blipFill>
          <a:blip r:embed="rId2" cstate="print"/>
          <a:srcRect/>
          <a:stretch>
            <a:fillRect/>
          </a:stretch>
        </p:blipFill>
        <p:spPr bwMode="auto">
          <a:xfrm>
            <a:off x="6297474" y="476672"/>
            <a:ext cx="2846526" cy="3825601"/>
          </a:xfrm>
          <a:prstGeom prst="rect">
            <a:avLst/>
          </a:prstGeom>
          <a:noFill/>
          <a:ln w="9525">
            <a:noFill/>
            <a:miter lim="800000"/>
            <a:headEnd/>
            <a:tailEnd/>
          </a:ln>
        </p:spPr>
      </p:pic>
      <p:sp>
        <p:nvSpPr>
          <p:cNvPr id="28673" name="Rectangle 1"/>
          <p:cNvSpPr>
            <a:spLocks noChangeArrowheads="1"/>
          </p:cNvSpPr>
          <p:nvPr/>
        </p:nvSpPr>
        <p:spPr bwMode="auto">
          <a:xfrm>
            <a:off x="323528" y="404664"/>
            <a:ext cx="756084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Для получения дополнительной информации о сведениях, представленных на Едином портале, круглосуточно работают </a:t>
            </a:r>
            <a:r>
              <a:rPr kumimoji="0" lang="ru-RU" sz="2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hlinkClick r:id="rId3" tooltip="Телефоны поддержки"/>
              </a:rPr>
              <a:t>телефоны поддержки</a:t>
            </a:r>
            <a:r>
              <a:rPr kumimoji="0" lang="ru-RU" sz="2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p>
          <a:p>
            <a:pPr marL="0" marR="0" lvl="0" indent="269875"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(в России: 8 (800) 100-70-10, </a:t>
            </a:r>
          </a:p>
          <a:p>
            <a:pPr marL="0" marR="0" lvl="0" indent="269875"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за границей: + 7 (499) 550-18-39).</a:t>
            </a:r>
            <a:endParaRPr kumimoji="0" lang="ru-RU" sz="2400" b="0" i="0" u="none" strike="noStrike" cap="none" normalizeH="0" baseline="0" dirty="0" smtClean="0">
              <a:ln>
                <a:noFill/>
              </a:ln>
              <a:solidFill>
                <a:srgbClr val="0070C0"/>
              </a:solidFill>
              <a:effectLst/>
              <a:latin typeface="Arial" pitchFamily="34" charset="0"/>
              <a:cs typeface="Arial" pitchFamily="34" charset="0"/>
            </a:endParaRPr>
          </a:p>
        </p:txBody>
      </p:sp>
      <p:sp>
        <p:nvSpPr>
          <p:cNvPr id="1025" name="Rectangle 1"/>
          <p:cNvSpPr>
            <a:spLocks noChangeArrowheads="1"/>
          </p:cNvSpPr>
          <p:nvPr/>
        </p:nvSpPr>
        <p:spPr bwMode="auto">
          <a:xfrm>
            <a:off x="395536" y="2492896"/>
            <a:ext cx="6552728"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Если у Вас возникли трудности по регистрации на </a:t>
            </a:r>
            <a:r>
              <a:rPr kumimoji="0" lang="ru-RU" b="1" i="1"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Госуслугах</a:t>
            </a:r>
            <a:r>
              <a:rPr kumimoji="0" lang="ru-RU"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r>
              <a:rPr kumimoji="0" lang="ru-RU"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можно обратиться в ЦОД(</a:t>
            </a:r>
            <a:r>
              <a:rPr kumimoji="0" lang="ru-RU" b="1" i="1"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ы</a:t>
            </a:r>
            <a:r>
              <a:rPr kumimoji="0" lang="ru-RU"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размещенные по адресам:</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с. Каргасок, пер. Комсомольский, 2, Межпоселенческая центральная районная библиотека;</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с. Новоюгино, ул. Центральная, д. 74, Новоюгинская сельская библиотека;</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с. Новый Васюган, ул. Геологическая, д.  7, Нововасюганская сельская библиотека; </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с. Средний Васюган, ул. Гагарина, д. 6, Средневасюганская сельская библиотека;</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с. Вертикос, ул. Школьная, д. 1, Вертикосская сельская библиотека.</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862608"/>
            <a:ext cx="8784976" cy="1270248"/>
          </a:xfrm>
        </p:spPr>
        <p:txBody>
          <a:bodyPr>
            <a:normAutofit fontScale="90000"/>
          </a:bodyPr>
          <a:lstStyle/>
          <a:p>
            <a:pPr algn="ctr"/>
            <a:r>
              <a:rPr lang="ru-RU" sz="2700" b="1" dirty="0" smtClean="0">
                <a:solidFill>
                  <a:srgbClr val="0070C0"/>
                </a:solidFill>
                <a:latin typeface="Times New Roman" pitchFamily="18" charset="0"/>
                <a:cs typeface="Times New Roman" pitchFamily="18" charset="0"/>
              </a:rPr>
              <a:t>Цели формирования и развития информационного общества </a:t>
            </a:r>
            <a:br>
              <a:rPr lang="ru-RU" sz="2700" b="1" dirty="0" smtClean="0">
                <a:solidFill>
                  <a:srgbClr val="0070C0"/>
                </a:solidFill>
                <a:latin typeface="Times New Roman" pitchFamily="18" charset="0"/>
                <a:cs typeface="Times New Roman" pitchFamily="18" charset="0"/>
              </a:rPr>
            </a:br>
            <a:r>
              <a:rPr lang="ru-RU" sz="2700" b="1" dirty="0" smtClean="0">
                <a:solidFill>
                  <a:srgbClr val="0070C0"/>
                </a:solidFill>
                <a:latin typeface="Times New Roman" pitchFamily="18" charset="0"/>
                <a:cs typeface="Times New Roman" pitchFamily="18" charset="0"/>
              </a:rPr>
              <a:t>в Российской Федерации :</a:t>
            </a:r>
            <a:r>
              <a:rPr lang="ru-RU" sz="3200" b="1" dirty="0" smtClean="0"/>
              <a:t/>
            </a:r>
            <a:br>
              <a:rPr lang="ru-RU" sz="3200" b="1" dirty="0" smtClean="0"/>
            </a:br>
            <a:endParaRPr lang="ru-RU" dirty="0"/>
          </a:p>
        </p:txBody>
      </p:sp>
      <p:sp>
        <p:nvSpPr>
          <p:cNvPr id="3" name="Содержимое 2"/>
          <p:cNvSpPr>
            <a:spLocks noGrp="1"/>
          </p:cNvSpPr>
          <p:nvPr>
            <p:ph idx="1"/>
          </p:nvPr>
        </p:nvSpPr>
        <p:spPr>
          <a:xfrm>
            <a:off x="251520" y="1988840"/>
            <a:ext cx="8568952" cy="2952328"/>
          </a:xfrm>
        </p:spPr>
        <p:txBody>
          <a:bodyPr>
            <a:normAutofit/>
          </a:bodyPr>
          <a:lstStyle/>
          <a:p>
            <a:pPr marL="715963" fontAlgn="auto">
              <a:lnSpc>
                <a:spcPts val="3300"/>
              </a:lnSpc>
              <a:spcBef>
                <a:spcPts val="0"/>
              </a:spcBef>
              <a:spcAft>
                <a:spcPts val="0"/>
              </a:spcAft>
              <a:buFont typeface="Wingdings" pitchFamily="2" charset="2"/>
              <a:buChar char="Ø"/>
              <a:defRPr/>
            </a:pPr>
            <a:r>
              <a:rPr lang="ru-RU" sz="2600" b="1" dirty="0" smtClean="0">
                <a:solidFill>
                  <a:srgbClr val="0070C0"/>
                </a:solidFill>
                <a:latin typeface="Times New Roman" pitchFamily="18" charset="0"/>
                <a:cs typeface="Times New Roman" pitchFamily="18" charset="0"/>
              </a:rPr>
              <a:t> </a:t>
            </a:r>
            <a:r>
              <a:rPr lang="ru-RU" sz="2600" b="1" dirty="0" smtClean="0">
                <a:solidFill>
                  <a:srgbClr val="002060"/>
                </a:solidFill>
                <a:latin typeface="Times New Roman" pitchFamily="18" charset="0"/>
                <a:cs typeface="Times New Roman" pitchFamily="18" charset="0"/>
              </a:rPr>
              <a:t>повышение качества жизни граждан</a:t>
            </a:r>
          </a:p>
          <a:p>
            <a:pPr marL="715963" lvl="1" fontAlgn="auto">
              <a:lnSpc>
                <a:spcPts val="3300"/>
              </a:lnSpc>
              <a:spcBef>
                <a:spcPts val="0"/>
              </a:spcBef>
              <a:spcAft>
                <a:spcPts val="0"/>
              </a:spcAft>
              <a:buFont typeface="Wingdings" pitchFamily="2" charset="2"/>
              <a:buChar char="Ø"/>
              <a:defRPr/>
            </a:pPr>
            <a:r>
              <a:rPr lang="ru-RU" sz="2600" b="1" dirty="0" smtClean="0">
                <a:solidFill>
                  <a:srgbClr val="002060"/>
                </a:solidFill>
                <a:latin typeface="Times New Roman" pitchFamily="18" charset="0"/>
                <a:cs typeface="Times New Roman" pitchFamily="18" charset="0"/>
              </a:rPr>
              <a:t>обеспечение конкурентоспособности России</a:t>
            </a:r>
          </a:p>
          <a:p>
            <a:pPr marL="715963" lvl="1" fontAlgn="auto">
              <a:lnSpc>
                <a:spcPts val="3300"/>
              </a:lnSpc>
              <a:spcBef>
                <a:spcPts val="0"/>
              </a:spcBef>
              <a:spcAft>
                <a:spcPts val="0"/>
              </a:spcAft>
              <a:buFont typeface="Wingdings" pitchFamily="2" charset="2"/>
              <a:buChar char="Ø"/>
              <a:defRPr/>
            </a:pPr>
            <a:r>
              <a:rPr lang="ru-RU" sz="2600" b="1" dirty="0" smtClean="0">
                <a:solidFill>
                  <a:srgbClr val="002060"/>
                </a:solidFill>
                <a:latin typeface="Times New Roman" pitchFamily="18" charset="0"/>
                <a:cs typeface="Times New Roman" pitchFamily="18" charset="0"/>
              </a:rPr>
              <a:t> совершенствование системы государственного управления на основе использования информационных и телекоммуникационных технологий </a:t>
            </a:r>
            <a:endParaRPr lang="ru-RU" dirty="0">
              <a:solidFill>
                <a:srgbClr val="002060"/>
              </a:solidFill>
              <a:latin typeface="Times New Roman" pitchFamily="18" charset="0"/>
              <a:cs typeface="Times New Roman" pitchFamily="18" charset="0"/>
            </a:endParaRPr>
          </a:p>
        </p:txBody>
      </p:sp>
      <p:pic>
        <p:nvPicPr>
          <p:cNvPr id="4098" name="Picture 2" descr="http://www.bsaa.edu.ru/upload/iblock/afe/CLIPART_OF_16339_SM_2_8.jpg"/>
          <p:cNvPicPr>
            <a:picLocks noChangeAspect="1" noChangeArrowheads="1"/>
          </p:cNvPicPr>
          <p:nvPr/>
        </p:nvPicPr>
        <p:blipFill>
          <a:blip r:embed="rId2" cstate="print"/>
          <a:srcRect/>
          <a:stretch>
            <a:fillRect/>
          </a:stretch>
        </p:blipFill>
        <p:spPr bwMode="auto">
          <a:xfrm>
            <a:off x="5220073" y="3771040"/>
            <a:ext cx="3841608" cy="288120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i.imgur.com/8pxvead.jpg"/>
          <p:cNvPicPr>
            <a:picLocks noChangeAspect="1" noChangeArrowheads="1"/>
          </p:cNvPicPr>
          <p:nvPr/>
        </p:nvPicPr>
        <p:blipFill>
          <a:blip r:embed="rId3" cstate="print"/>
          <a:srcRect/>
          <a:stretch>
            <a:fillRect/>
          </a:stretch>
        </p:blipFill>
        <p:spPr bwMode="auto">
          <a:xfrm>
            <a:off x="5364088" y="4149080"/>
            <a:ext cx="2592288" cy="2167802"/>
          </a:xfrm>
          <a:prstGeom prst="rect">
            <a:avLst/>
          </a:prstGeom>
          <a:noFill/>
        </p:spPr>
      </p:pic>
      <p:pic>
        <p:nvPicPr>
          <p:cNvPr id="13316" name="Picture 4" descr="https://i.imgur.com/9QqhnBm.jpg"/>
          <p:cNvPicPr>
            <a:picLocks noChangeAspect="1" noChangeArrowheads="1"/>
          </p:cNvPicPr>
          <p:nvPr/>
        </p:nvPicPr>
        <p:blipFill>
          <a:blip r:embed="rId4" cstate="print"/>
          <a:srcRect/>
          <a:stretch>
            <a:fillRect/>
          </a:stretch>
        </p:blipFill>
        <p:spPr bwMode="auto">
          <a:xfrm flipH="1">
            <a:off x="467544" y="1196752"/>
            <a:ext cx="1621815" cy="1944216"/>
          </a:xfrm>
          <a:prstGeom prst="rect">
            <a:avLst/>
          </a:prstGeom>
          <a:noFill/>
        </p:spPr>
      </p:pic>
      <p:sp>
        <p:nvSpPr>
          <p:cNvPr id="2" name="Заголовок 1"/>
          <p:cNvSpPr>
            <a:spLocks noGrp="1"/>
          </p:cNvSpPr>
          <p:nvPr>
            <p:ph type="title"/>
          </p:nvPr>
        </p:nvSpPr>
        <p:spPr/>
        <p:txBody>
          <a:bodyPr>
            <a:normAutofit/>
          </a:bodyPr>
          <a:lstStyle/>
          <a:p>
            <a:pPr algn="ctr"/>
            <a:r>
              <a:rPr lang="ru-RU" sz="2400" b="1" dirty="0" smtClean="0">
                <a:solidFill>
                  <a:srgbClr val="0070C0"/>
                </a:solidFill>
                <a:latin typeface="Times New Roman" pitchFamily="18" charset="0"/>
                <a:cs typeface="Times New Roman" pitchFamily="18" charset="0"/>
              </a:rPr>
              <a:t>Способы получения государственных услуг:</a:t>
            </a:r>
            <a:endParaRPr lang="ru-RU" sz="2400"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755576" y="1268760"/>
            <a:ext cx="7704856" cy="4752528"/>
          </a:xfrm>
        </p:spPr>
        <p:txBody>
          <a:bodyPr>
            <a:normAutofit fontScale="25000" lnSpcReduction="20000"/>
          </a:bodyPr>
          <a:lstStyle/>
          <a:p>
            <a:pPr marL="0" indent="0" algn="just" fontAlgn="auto">
              <a:spcAft>
                <a:spcPts val="0"/>
              </a:spcAft>
              <a:buFont typeface="Symbol" pitchFamily="18" charset="2"/>
              <a:buNone/>
              <a:defRPr/>
            </a:pPr>
            <a:r>
              <a:rPr lang="ru-RU" sz="9600" b="1" dirty="0" smtClean="0">
                <a:solidFill>
                  <a:srgbClr val="002060"/>
                </a:solidFill>
                <a:latin typeface="Times New Roman" pitchFamily="18" charset="0"/>
                <a:cs typeface="Times New Roman" pitchFamily="18" charset="0"/>
              </a:rPr>
              <a:t>                Способ 1: </a:t>
            </a:r>
          </a:p>
          <a:p>
            <a:pPr marL="0" indent="0" algn="just" fontAlgn="auto">
              <a:spcAft>
                <a:spcPts val="0"/>
              </a:spcAft>
              <a:buFont typeface="Symbol" pitchFamily="18" charset="2"/>
              <a:buNone/>
              <a:defRPr/>
            </a:pPr>
            <a:r>
              <a:rPr lang="ru-RU" sz="9600" dirty="0" smtClean="0">
                <a:solidFill>
                  <a:srgbClr val="002060"/>
                </a:solidFill>
                <a:latin typeface="Times New Roman" pitchFamily="18" charset="0"/>
                <a:cs typeface="Times New Roman" pitchFamily="18" charset="0"/>
              </a:rPr>
              <a:t>                В органах государственной власти и местного       </a:t>
            </a:r>
          </a:p>
          <a:p>
            <a:pPr marL="0" indent="0" algn="just" fontAlgn="auto">
              <a:spcAft>
                <a:spcPts val="0"/>
              </a:spcAft>
              <a:buFont typeface="Symbol" pitchFamily="18" charset="2"/>
              <a:buNone/>
              <a:defRPr/>
            </a:pPr>
            <a:r>
              <a:rPr lang="ru-RU" sz="9600" dirty="0" smtClean="0">
                <a:solidFill>
                  <a:srgbClr val="002060"/>
                </a:solidFill>
                <a:latin typeface="Times New Roman" pitchFamily="18" charset="0"/>
                <a:cs typeface="Times New Roman" pitchFamily="18" charset="0"/>
              </a:rPr>
              <a:t>                 самоуправления</a:t>
            </a:r>
          </a:p>
          <a:p>
            <a:pPr marL="0" indent="0" algn="just" fontAlgn="auto">
              <a:spcAft>
                <a:spcPts val="0"/>
              </a:spcAft>
              <a:buFont typeface="Symbol" pitchFamily="18" charset="2"/>
              <a:buNone/>
              <a:defRPr/>
            </a:pPr>
            <a:r>
              <a:rPr lang="en-US" sz="9600" b="1" dirty="0" smtClean="0">
                <a:solidFill>
                  <a:srgbClr val="002060"/>
                </a:solidFill>
                <a:latin typeface="Times New Roman" pitchFamily="18" charset="0"/>
                <a:cs typeface="Times New Roman" pitchFamily="18" charset="0"/>
              </a:rPr>
              <a:t>  </a:t>
            </a:r>
            <a:endParaRPr lang="ru-RU" sz="9600" b="1" dirty="0" smtClean="0">
              <a:solidFill>
                <a:srgbClr val="002060"/>
              </a:solidFill>
              <a:latin typeface="Times New Roman" pitchFamily="18" charset="0"/>
              <a:cs typeface="Times New Roman" pitchFamily="18" charset="0"/>
            </a:endParaRPr>
          </a:p>
          <a:p>
            <a:pPr marL="0" indent="0" algn="just" fontAlgn="auto">
              <a:spcAft>
                <a:spcPts val="0"/>
              </a:spcAft>
              <a:buFont typeface="Symbol" pitchFamily="18" charset="2"/>
              <a:buNone/>
              <a:defRPr/>
            </a:pPr>
            <a:endParaRPr lang="ru-RU" sz="9600" b="1" u="sng" dirty="0" smtClean="0">
              <a:solidFill>
                <a:srgbClr val="002060"/>
              </a:solidFill>
              <a:latin typeface="Times New Roman" pitchFamily="18" charset="0"/>
              <a:cs typeface="Times New Roman" pitchFamily="18" charset="0"/>
            </a:endParaRPr>
          </a:p>
          <a:p>
            <a:pPr marL="0" indent="0" algn="just" fontAlgn="auto">
              <a:spcAft>
                <a:spcPts val="0"/>
              </a:spcAft>
              <a:buFont typeface="Symbol" pitchFamily="18" charset="2"/>
              <a:buNone/>
              <a:defRPr/>
            </a:pPr>
            <a:r>
              <a:rPr lang="ru-RU" sz="9600" b="1" dirty="0" smtClean="0">
                <a:solidFill>
                  <a:srgbClr val="002060"/>
                </a:solidFill>
                <a:latin typeface="Times New Roman" pitchFamily="18" charset="0"/>
                <a:cs typeface="Times New Roman" pitchFamily="18" charset="0"/>
              </a:rPr>
              <a:t>Способ 2:</a:t>
            </a:r>
          </a:p>
          <a:p>
            <a:pPr marL="0" indent="0" algn="just" fontAlgn="auto">
              <a:spcAft>
                <a:spcPts val="0"/>
              </a:spcAft>
              <a:buFont typeface="Symbol" pitchFamily="18" charset="2"/>
              <a:buNone/>
              <a:defRPr/>
            </a:pPr>
            <a:r>
              <a:rPr lang="ru-RU" sz="9600" dirty="0" smtClean="0">
                <a:solidFill>
                  <a:srgbClr val="002060"/>
                </a:solidFill>
                <a:latin typeface="Times New Roman" pitchFamily="18" charset="0"/>
                <a:cs typeface="Times New Roman" pitchFamily="18" charset="0"/>
              </a:rPr>
              <a:t>На </a:t>
            </a:r>
            <a:r>
              <a:rPr lang="ru-RU" sz="9600" dirty="0" err="1" smtClean="0">
                <a:solidFill>
                  <a:srgbClr val="002060"/>
                </a:solidFill>
                <a:latin typeface="Times New Roman" pitchFamily="18" charset="0"/>
                <a:cs typeface="Times New Roman" pitchFamily="18" charset="0"/>
              </a:rPr>
              <a:t>Интернет-страницах</a:t>
            </a:r>
            <a:r>
              <a:rPr lang="ru-RU" sz="9600" dirty="0" smtClean="0">
                <a:solidFill>
                  <a:srgbClr val="002060"/>
                </a:solidFill>
                <a:latin typeface="Times New Roman" pitchFamily="18" charset="0"/>
                <a:cs typeface="Times New Roman" pitchFamily="18" charset="0"/>
              </a:rPr>
              <a:t> государственных ведомств и учреждений</a:t>
            </a:r>
          </a:p>
          <a:p>
            <a:pPr marL="0" indent="0" algn="just" fontAlgn="auto">
              <a:spcAft>
                <a:spcPts val="0"/>
              </a:spcAft>
              <a:buFont typeface="Symbol" pitchFamily="18" charset="2"/>
              <a:buNone/>
              <a:defRPr/>
            </a:pPr>
            <a:endParaRPr lang="ru-RU" sz="9600" dirty="0" smtClean="0">
              <a:solidFill>
                <a:srgbClr val="002060"/>
              </a:solidFill>
              <a:latin typeface="Times New Roman" pitchFamily="18" charset="0"/>
              <a:cs typeface="Times New Roman" pitchFamily="18" charset="0"/>
            </a:endParaRPr>
          </a:p>
          <a:p>
            <a:pPr marL="0" indent="0" algn="just" fontAlgn="auto">
              <a:spcAft>
                <a:spcPts val="0"/>
              </a:spcAft>
              <a:buFont typeface="Symbol" pitchFamily="18" charset="2"/>
              <a:buNone/>
              <a:defRPr/>
            </a:pPr>
            <a:endParaRPr lang="ru-RU" sz="9600" b="1" dirty="0" smtClean="0">
              <a:solidFill>
                <a:srgbClr val="002060"/>
              </a:solidFill>
              <a:latin typeface="Times New Roman" pitchFamily="18" charset="0"/>
              <a:cs typeface="Times New Roman" pitchFamily="18" charset="0"/>
            </a:endParaRPr>
          </a:p>
          <a:p>
            <a:pPr marL="0" indent="0" algn="just" fontAlgn="auto">
              <a:spcAft>
                <a:spcPts val="0"/>
              </a:spcAft>
              <a:buFont typeface="Symbol" pitchFamily="18" charset="2"/>
              <a:buNone/>
              <a:defRPr/>
            </a:pPr>
            <a:r>
              <a:rPr lang="ru-RU" sz="9600" b="1" dirty="0" smtClean="0">
                <a:solidFill>
                  <a:srgbClr val="002060"/>
                </a:solidFill>
                <a:latin typeface="Times New Roman" pitchFamily="18" charset="0"/>
                <a:cs typeface="Times New Roman" pitchFamily="18" charset="0"/>
              </a:rPr>
              <a:t>Способ 3:</a:t>
            </a:r>
          </a:p>
          <a:p>
            <a:pPr marL="0" indent="0" algn="just" fontAlgn="auto">
              <a:spcAft>
                <a:spcPts val="0"/>
              </a:spcAft>
              <a:buFont typeface="Symbol" pitchFamily="18" charset="2"/>
              <a:buNone/>
              <a:defRPr/>
            </a:pPr>
            <a:r>
              <a:rPr lang="ru-RU" sz="9600" dirty="0" smtClean="0">
                <a:solidFill>
                  <a:srgbClr val="002060"/>
                </a:solidFill>
                <a:latin typeface="Times New Roman" pitchFamily="18" charset="0"/>
                <a:cs typeface="Times New Roman" pitchFamily="18" charset="0"/>
              </a:rPr>
              <a:t>На Едином портале государственных</a:t>
            </a:r>
          </a:p>
          <a:p>
            <a:pPr marL="0" indent="0" algn="just" fontAlgn="auto">
              <a:spcAft>
                <a:spcPts val="0"/>
              </a:spcAft>
              <a:buFont typeface="Symbol" pitchFamily="18" charset="2"/>
              <a:buNone/>
              <a:defRPr/>
            </a:pPr>
            <a:r>
              <a:rPr lang="ru-RU" sz="9600" dirty="0" smtClean="0">
                <a:solidFill>
                  <a:srgbClr val="002060"/>
                </a:solidFill>
                <a:latin typeface="Times New Roman" pitchFamily="18" charset="0"/>
                <a:cs typeface="Times New Roman" pitchFamily="18" charset="0"/>
              </a:rPr>
              <a:t> и муниципальных услуг по адресу</a:t>
            </a:r>
            <a:endParaRPr lang="ru-RU" sz="9600" b="1" dirty="0" smtClean="0">
              <a:solidFill>
                <a:srgbClr val="002060"/>
              </a:solidFill>
              <a:cs typeface="Arial" pitchFamily="34" charset="0"/>
            </a:endParaRPr>
          </a:p>
        </p:txBody>
      </p:sp>
      <p:sp>
        <p:nvSpPr>
          <p:cNvPr id="8" name="Прямоугольник 7"/>
          <p:cNvSpPr/>
          <p:nvPr/>
        </p:nvSpPr>
        <p:spPr>
          <a:xfrm>
            <a:off x="5436096" y="5517232"/>
            <a:ext cx="2736304" cy="461665"/>
          </a:xfrm>
          <a:prstGeom prst="rect">
            <a:avLst/>
          </a:prstGeom>
        </p:spPr>
        <p:txBody>
          <a:bodyPr wrap="square">
            <a:spAutoFit/>
          </a:bodyPr>
          <a:lstStyle/>
          <a:p>
            <a:r>
              <a:rPr lang="en-US" sz="2400" b="1" dirty="0" smtClean="0">
                <a:solidFill>
                  <a:srgbClr val="FF0000"/>
                </a:solidFill>
                <a:latin typeface="Times New Roman" pitchFamily="18" charset="0"/>
                <a:cs typeface="Times New Roman" pitchFamily="18" charset="0"/>
              </a:rPr>
              <a:t>www.</a:t>
            </a:r>
            <a:r>
              <a:rPr lang="ru-RU" sz="2400" b="1" dirty="0" err="1" smtClean="0">
                <a:solidFill>
                  <a:srgbClr val="FF0000"/>
                </a:solidFill>
                <a:latin typeface="Times New Roman" pitchFamily="18" charset="0"/>
                <a:cs typeface="Times New Roman" pitchFamily="18" charset="0"/>
              </a:rPr>
              <a:t>gosuslugi.ru</a:t>
            </a:r>
            <a:endParaRPr 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86800" cy="838200"/>
          </a:xfrm>
        </p:spPr>
        <p:txBody>
          <a:bodyPr>
            <a:noAutofit/>
          </a:bodyPr>
          <a:lstStyle/>
          <a:p>
            <a:pPr algn="ctr"/>
            <a:r>
              <a:rPr lang="ru-RU" sz="2400" b="1" dirty="0" smtClean="0">
                <a:solidFill>
                  <a:srgbClr val="0070C0"/>
                </a:solidFill>
                <a:latin typeface="Times New Roman" pitchFamily="18" charset="0"/>
                <a:cs typeface="Times New Roman" pitchFamily="18" charset="0"/>
              </a:rPr>
              <a:t>Единый портал государственных услуг РФ</a:t>
            </a:r>
            <a:r>
              <a:rPr lang="en-US" sz="2400" b="1" dirty="0" smtClean="0">
                <a:solidFill>
                  <a:srgbClr val="0070C0"/>
                </a:solidFill>
                <a:latin typeface="Times New Roman" pitchFamily="18" charset="0"/>
                <a:cs typeface="Times New Roman" pitchFamily="18" charset="0"/>
              </a:rPr>
              <a:t> </a:t>
            </a:r>
            <a:r>
              <a:rPr lang="ru-RU" sz="2400" b="1" dirty="0" smtClean="0">
                <a:solidFill>
                  <a:srgbClr val="0070C0"/>
                </a:solidFill>
                <a:latin typeface="Times New Roman" pitchFamily="18" charset="0"/>
                <a:cs typeface="Times New Roman" pitchFamily="18" charset="0"/>
              </a:rPr>
              <a:t>(ЕПГУ)  </a:t>
            </a:r>
            <a:r>
              <a:rPr lang="en-US" sz="2400" b="1" dirty="0" smtClean="0">
                <a:solidFill>
                  <a:srgbClr val="FF0000"/>
                </a:solidFill>
                <a:latin typeface="Times New Roman" pitchFamily="18" charset="0"/>
                <a:cs typeface="Times New Roman" pitchFamily="18" charset="0"/>
              </a:rPr>
              <a:t>www.</a:t>
            </a:r>
            <a:r>
              <a:rPr lang="ru-RU" sz="2400" b="1" dirty="0" err="1" smtClean="0">
                <a:solidFill>
                  <a:srgbClr val="FF0000"/>
                </a:solidFill>
                <a:latin typeface="Times New Roman" pitchFamily="18" charset="0"/>
                <a:cs typeface="Times New Roman" pitchFamily="18" charset="0"/>
              </a:rPr>
              <a:t>gosuslugi.ru</a:t>
            </a:r>
            <a:endParaRPr lang="ru-RU" sz="2400" dirty="0">
              <a:solidFill>
                <a:srgbClr val="FF0000"/>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3" cstate="print"/>
          <a:stretch>
            <a:fillRect/>
          </a:stretch>
        </p:blipFill>
        <p:spPr>
          <a:xfrm>
            <a:off x="951094" y="1196752"/>
            <a:ext cx="7365322" cy="5423812"/>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6084888" y="1690688"/>
            <a:ext cx="2789237" cy="442912"/>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Регистрация предпринимательской деятельности</a:t>
            </a:r>
          </a:p>
        </p:txBody>
      </p:sp>
      <p:sp>
        <p:nvSpPr>
          <p:cNvPr id="25" name="Скругленный прямоугольник 24"/>
          <p:cNvSpPr/>
          <p:nvPr/>
        </p:nvSpPr>
        <p:spPr>
          <a:xfrm>
            <a:off x="6083300" y="2843213"/>
            <a:ext cx="2789238" cy="441325"/>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Таможенное оформление</a:t>
            </a:r>
          </a:p>
        </p:txBody>
      </p:sp>
      <p:sp>
        <p:nvSpPr>
          <p:cNvPr id="26" name="Скругленный прямоугольник 25"/>
          <p:cNvSpPr/>
          <p:nvPr/>
        </p:nvSpPr>
        <p:spPr>
          <a:xfrm>
            <a:off x="6083300" y="2266950"/>
            <a:ext cx="2789238" cy="441325"/>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Регистрация имущества</a:t>
            </a:r>
            <a:endParaRPr lang="en-US" sz="1200" dirty="0">
              <a:solidFill>
                <a:srgbClr val="002060"/>
              </a:solidFill>
            </a:endParaRPr>
          </a:p>
          <a:p>
            <a:pPr algn="ctr" fontAlgn="auto">
              <a:spcBef>
                <a:spcPts val="0"/>
              </a:spcBef>
              <a:spcAft>
                <a:spcPts val="0"/>
              </a:spcAft>
              <a:defRPr/>
            </a:pPr>
            <a:r>
              <a:rPr lang="ru-RU" sz="1200" dirty="0">
                <a:solidFill>
                  <a:srgbClr val="002060"/>
                </a:solidFill>
              </a:rPr>
              <a:t>и сделок с ним</a:t>
            </a:r>
          </a:p>
        </p:txBody>
      </p:sp>
      <p:sp>
        <p:nvSpPr>
          <p:cNvPr id="33" name="Скругленный прямоугольник 32"/>
          <p:cNvSpPr/>
          <p:nvPr/>
        </p:nvSpPr>
        <p:spPr>
          <a:xfrm>
            <a:off x="6083300" y="3417888"/>
            <a:ext cx="2789238" cy="442912"/>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Информация ФССП</a:t>
            </a:r>
            <a:endParaRPr lang="en-US" sz="1200" dirty="0">
              <a:solidFill>
                <a:srgbClr val="002060"/>
              </a:solidFill>
            </a:endParaRPr>
          </a:p>
          <a:p>
            <a:pPr algn="ctr" fontAlgn="auto">
              <a:spcBef>
                <a:spcPts val="0"/>
              </a:spcBef>
              <a:spcAft>
                <a:spcPts val="0"/>
              </a:spcAft>
              <a:defRPr/>
            </a:pPr>
            <a:r>
              <a:rPr lang="ru-RU" sz="1200" dirty="0">
                <a:solidFill>
                  <a:srgbClr val="002060"/>
                </a:solidFill>
              </a:rPr>
              <a:t>по задолженностям</a:t>
            </a:r>
          </a:p>
        </p:txBody>
      </p:sp>
      <p:sp>
        <p:nvSpPr>
          <p:cNvPr id="34" name="Скругленный прямоугольник 33"/>
          <p:cNvSpPr/>
          <p:nvPr/>
        </p:nvSpPr>
        <p:spPr>
          <a:xfrm>
            <a:off x="6083300" y="3994150"/>
            <a:ext cx="2789238" cy="442913"/>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Информация по</a:t>
            </a:r>
            <a:endParaRPr lang="en-US" sz="1200" dirty="0">
              <a:solidFill>
                <a:srgbClr val="002060"/>
              </a:solidFill>
            </a:endParaRPr>
          </a:p>
          <a:p>
            <a:pPr algn="ctr" fontAlgn="auto">
              <a:spcBef>
                <a:spcPts val="0"/>
              </a:spcBef>
              <a:spcAft>
                <a:spcPts val="0"/>
              </a:spcAft>
              <a:defRPr/>
            </a:pPr>
            <a:r>
              <a:rPr lang="ru-RU" sz="1200" dirty="0">
                <a:solidFill>
                  <a:srgbClr val="002060"/>
                </a:solidFill>
              </a:rPr>
              <a:t>социальным услугам</a:t>
            </a:r>
          </a:p>
        </p:txBody>
      </p:sp>
      <p:sp>
        <p:nvSpPr>
          <p:cNvPr id="35" name="Скругленный прямоугольник 34"/>
          <p:cNvSpPr/>
          <p:nvPr/>
        </p:nvSpPr>
        <p:spPr>
          <a:xfrm>
            <a:off x="6081713" y="4570413"/>
            <a:ext cx="2790825" cy="442912"/>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Электронный</a:t>
            </a:r>
            <a:r>
              <a:rPr lang="en-US" sz="1200" dirty="0">
                <a:solidFill>
                  <a:srgbClr val="002060"/>
                </a:solidFill>
              </a:rPr>
              <a:t> </a:t>
            </a:r>
            <a:r>
              <a:rPr lang="ru-RU" sz="1200" dirty="0">
                <a:solidFill>
                  <a:srgbClr val="002060"/>
                </a:solidFill>
              </a:rPr>
              <a:t>дневник</a:t>
            </a:r>
            <a:endParaRPr lang="en-US" sz="1200" dirty="0">
              <a:solidFill>
                <a:srgbClr val="002060"/>
              </a:solidFill>
            </a:endParaRPr>
          </a:p>
          <a:p>
            <a:pPr algn="ctr" fontAlgn="auto">
              <a:spcBef>
                <a:spcPts val="0"/>
              </a:spcBef>
              <a:spcAft>
                <a:spcPts val="0"/>
              </a:spcAft>
              <a:defRPr/>
            </a:pPr>
            <a:r>
              <a:rPr lang="ru-RU" sz="1200" dirty="0">
                <a:solidFill>
                  <a:srgbClr val="002060"/>
                </a:solidFill>
              </a:rPr>
              <a:t>учащегося</a:t>
            </a:r>
          </a:p>
        </p:txBody>
      </p:sp>
      <p:sp>
        <p:nvSpPr>
          <p:cNvPr id="37" name="Скругленный прямоугольник 36"/>
          <p:cNvSpPr/>
          <p:nvPr/>
        </p:nvSpPr>
        <p:spPr>
          <a:xfrm>
            <a:off x="6084888" y="5146675"/>
            <a:ext cx="2789237" cy="442913"/>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Зачисление ребенка в ДОУ</a:t>
            </a:r>
          </a:p>
        </p:txBody>
      </p:sp>
      <p:sp>
        <p:nvSpPr>
          <p:cNvPr id="38" name="Скругленный прямоугольник 37"/>
          <p:cNvSpPr/>
          <p:nvPr/>
        </p:nvSpPr>
        <p:spPr>
          <a:xfrm>
            <a:off x="3176588" y="1690688"/>
            <a:ext cx="2790825" cy="442912"/>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Выдача водительского</a:t>
            </a:r>
            <a:endParaRPr lang="en-US" sz="1200" dirty="0">
              <a:solidFill>
                <a:srgbClr val="002060"/>
              </a:solidFill>
            </a:endParaRPr>
          </a:p>
          <a:p>
            <a:pPr algn="ctr" fontAlgn="auto">
              <a:spcBef>
                <a:spcPts val="0"/>
              </a:spcBef>
              <a:spcAft>
                <a:spcPts val="0"/>
              </a:spcAft>
              <a:defRPr/>
            </a:pPr>
            <a:r>
              <a:rPr lang="ru-RU" sz="1200" dirty="0">
                <a:solidFill>
                  <a:srgbClr val="002060"/>
                </a:solidFill>
              </a:rPr>
              <a:t>удостоверения</a:t>
            </a:r>
          </a:p>
        </p:txBody>
      </p:sp>
      <p:sp>
        <p:nvSpPr>
          <p:cNvPr id="39" name="Скругленный прямоугольник 38"/>
          <p:cNvSpPr/>
          <p:nvPr/>
        </p:nvSpPr>
        <p:spPr>
          <a:xfrm>
            <a:off x="3175000" y="2843213"/>
            <a:ext cx="2790825" cy="441325"/>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Получение ИНН</a:t>
            </a:r>
          </a:p>
        </p:txBody>
      </p:sp>
      <p:sp>
        <p:nvSpPr>
          <p:cNvPr id="40" name="Скругленный прямоугольник 39"/>
          <p:cNvSpPr/>
          <p:nvPr/>
        </p:nvSpPr>
        <p:spPr>
          <a:xfrm>
            <a:off x="3175000" y="2266950"/>
            <a:ext cx="2790825" cy="441325"/>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Подача налоговой</a:t>
            </a:r>
            <a:endParaRPr lang="en-US" sz="1200" dirty="0">
              <a:solidFill>
                <a:srgbClr val="002060"/>
              </a:solidFill>
            </a:endParaRPr>
          </a:p>
          <a:p>
            <a:pPr algn="ctr" fontAlgn="auto">
              <a:spcBef>
                <a:spcPts val="0"/>
              </a:spcBef>
              <a:spcAft>
                <a:spcPts val="0"/>
              </a:spcAft>
              <a:defRPr/>
            </a:pPr>
            <a:r>
              <a:rPr lang="ru-RU" sz="1200" dirty="0">
                <a:solidFill>
                  <a:srgbClr val="002060"/>
                </a:solidFill>
              </a:rPr>
              <a:t>декларации</a:t>
            </a:r>
          </a:p>
        </p:txBody>
      </p:sp>
      <p:sp>
        <p:nvSpPr>
          <p:cNvPr id="41" name="Скругленный прямоугольник 40"/>
          <p:cNvSpPr/>
          <p:nvPr/>
        </p:nvSpPr>
        <p:spPr>
          <a:xfrm>
            <a:off x="3175000" y="3417888"/>
            <a:ext cx="2790825" cy="442912"/>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Налоговая</a:t>
            </a:r>
            <a:endParaRPr lang="en-US" sz="1200" dirty="0">
              <a:solidFill>
                <a:srgbClr val="002060"/>
              </a:solidFill>
            </a:endParaRPr>
          </a:p>
          <a:p>
            <a:pPr algn="ctr" fontAlgn="auto">
              <a:spcBef>
                <a:spcPts val="0"/>
              </a:spcBef>
              <a:spcAft>
                <a:spcPts val="0"/>
              </a:spcAft>
              <a:defRPr/>
            </a:pPr>
            <a:r>
              <a:rPr lang="ru-RU" sz="1200" dirty="0">
                <a:solidFill>
                  <a:srgbClr val="002060"/>
                </a:solidFill>
              </a:rPr>
              <a:t>задолженность</a:t>
            </a:r>
          </a:p>
        </p:txBody>
      </p:sp>
      <p:sp>
        <p:nvSpPr>
          <p:cNvPr id="42" name="Скругленный прямоугольник 41"/>
          <p:cNvSpPr/>
          <p:nvPr/>
        </p:nvSpPr>
        <p:spPr>
          <a:xfrm>
            <a:off x="3175000" y="3994150"/>
            <a:ext cx="2790825" cy="442913"/>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Пенсионные</a:t>
            </a:r>
            <a:endParaRPr lang="en-US" sz="1200" dirty="0">
              <a:solidFill>
                <a:srgbClr val="002060"/>
              </a:solidFill>
            </a:endParaRPr>
          </a:p>
          <a:p>
            <a:pPr algn="ctr" fontAlgn="auto">
              <a:spcBef>
                <a:spcPts val="0"/>
              </a:spcBef>
              <a:spcAft>
                <a:spcPts val="0"/>
              </a:spcAft>
              <a:defRPr/>
            </a:pPr>
            <a:r>
              <a:rPr lang="ru-RU" sz="1200" dirty="0">
                <a:solidFill>
                  <a:srgbClr val="002060"/>
                </a:solidFill>
              </a:rPr>
              <a:t>накопления</a:t>
            </a:r>
          </a:p>
        </p:txBody>
      </p:sp>
      <p:sp>
        <p:nvSpPr>
          <p:cNvPr id="43" name="Скругленный прямоугольник 42"/>
          <p:cNvSpPr/>
          <p:nvPr/>
        </p:nvSpPr>
        <p:spPr>
          <a:xfrm>
            <a:off x="3175000" y="4570413"/>
            <a:ext cx="2790825" cy="442912"/>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Регистрация</a:t>
            </a:r>
            <a:endParaRPr lang="en-US" sz="1200" dirty="0">
              <a:solidFill>
                <a:srgbClr val="002060"/>
              </a:solidFill>
            </a:endParaRPr>
          </a:p>
          <a:p>
            <a:pPr algn="ctr" fontAlgn="auto">
              <a:spcBef>
                <a:spcPts val="0"/>
              </a:spcBef>
              <a:spcAft>
                <a:spcPts val="0"/>
              </a:spcAft>
              <a:defRPr/>
            </a:pPr>
            <a:r>
              <a:rPr lang="ru-RU" sz="1200" dirty="0">
                <a:solidFill>
                  <a:srgbClr val="002060"/>
                </a:solidFill>
              </a:rPr>
              <a:t>в системе ОМС</a:t>
            </a:r>
          </a:p>
        </p:txBody>
      </p:sp>
      <p:sp>
        <p:nvSpPr>
          <p:cNvPr id="44" name="Скругленный прямоугольник 43"/>
          <p:cNvSpPr/>
          <p:nvPr/>
        </p:nvSpPr>
        <p:spPr>
          <a:xfrm>
            <a:off x="3176588" y="5146675"/>
            <a:ext cx="2790825" cy="442913"/>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Заявление в ЗАГС</a:t>
            </a:r>
          </a:p>
        </p:txBody>
      </p:sp>
      <p:sp>
        <p:nvSpPr>
          <p:cNvPr id="45" name="Скругленный прямоугольник 44"/>
          <p:cNvSpPr/>
          <p:nvPr/>
        </p:nvSpPr>
        <p:spPr>
          <a:xfrm>
            <a:off x="3195638" y="5722938"/>
            <a:ext cx="2789237" cy="442912"/>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Информирование</a:t>
            </a:r>
            <a:endParaRPr lang="en-US" sz="1200" dirty="0">
              <a:solidFill>
                <a:srgbClr val="002060"/>
              </a:solidFill>
            </a:endParaRPr>
          </a:p>
          <a:p>
            <a:pPr algn="ctr" fontAlgn="auto">
              <a:spcBef>
                <a:spcPts val="0"/>
              </a:spcBef>
              <a:spcAft>
                <a:spcPts val="0"/>
              </a:spcAft>
              <a:defRPr/>
            </a:pPr>
            <a:r>
              <a:rPr lang="ru-RU" sz="1200" dirty="0">
                <a:solidFill>
                  <a:srgbClr val="002060"/>
                </a:solidFill>
              </a:rPr>
              <a:t>о возможностях госуслуг</a:t>
            </a:r>
          </a:p>
        </p:txBody>
      </p:sp>
      <p:sp>
        <p:nvSpPr>
          <p:cNvPr id="53" name="Скругленный прямоугольник 52"/>
          <p:cNvSpPr/>
          <p:nvPr/>
        </p:nvSpPr>
        <p:spPr>
          <a:xfrm>
            <a:off x="277813" y="1690688"/>
            <a:ext cx="2790825" cy="442912"/>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Получение паспорта</a:t>
            </a:r>
            <a:endParaRPr lang="en-US" sz="1200" dirty="0">
              <a:solidFill>
                <a:srgbClr val="002060"/>
              </a:solidFill>
            </a:endParaRPr>
          </a:p>
          <a:p>
            <a:pPr algn="ctr" fontAlgn="auto">
              <a:spcBef>
                <a:spcPts val="0"/>
              </a:spcBef>
              <a:spcAft>
                <a:spcPts val="0"/>
              </a:spcAft>
              <a:defRPr/>
            </a:pPr>
            <a:r>
              <a:rPr lang="ru-RU" sz="1200" dirty="0">
                <a:solidFill>
                  <a:srgbClr val="002060"/>
                </a:solidFill>
              </a:rPr>
              <a:t>гражданина РФ</a:t>
            </a:r>
          </a:p>
        </p:txBody>
      </p:sp>
      <p:sp>
        <p:nvSpPr>
          <p:cNvPr id="54" name="Скругленный прямоугольник 53"/>
          <p:cNvSpPr/>
          <p:nvPr/>
        </p:nvSpPr>
        <p:spPr>
          <a:xfrm>
            <a:off x="276225" y="2843213"/>
            <a:ext cx="2790825" cy="441325"/>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Регистрация по</a:t>
            </a:r>
            <a:endParaRPr lang="en-US" sz="1200" dirty="0">
              <a:solidFill>
                <a:srgbClr val="002060"/>
              </a:solidFill>
            </a:endParaRPr>
          </a:p>
          <a:p>
            <a:pPr algn="ctr" fontAlgn="auto">
              <a:spcBef>
                <a:spcPts val="0"/>
              </a:spcBef>
              <a:spcAft>
                <a:spcPts val="0"/>
              </a:spcAft>
              <a:defRPr/>
            </a:pPr>
            <a:r>
              <a:rPr lang="ru-RU" sz="1200" dirty="0">
                <a:solidFill>
                  <a:srgbClr val="002060"/>
                </a:solidFill>
              </a:rPr>
              <a:t>месту жительства</a:t>
            </a:r>
          </a:p>
        </p:txBody>
      </p:sp>
      <p:sp>
        <p:nvSpPr>
          <p:cNvPr id="55" name="Скругленный прямоугольник 54"/>
          <p:cNvSpPr/>
          <p:nvPr/>
        </p:nvSpPr>
        <p:spPr>
          <a:xfrm>
            <a:off x="276225" y="2266950"/>
            <a:ext cx="2790825" cy="441325"/>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Получение загранпаспорта</a:t>
            </a:r>
          </a:p>
        </p:txBody>
      </p:sp>
      <p:sp>
        <p:nvSpPr>
          <p:cNvPr id="56" name="Скругленный прямоугольник 55"/>
          <p:cNvSpPr/>
          <p:nvPr/>
        </p:nvSpPr>
        <p:spPr>
          <a:xfrm>
            <a:off x="276225" y="3417888"/>
            <a:ext cx="2790825" cy="442912"/>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Информация о нумерации</a:t>
            </a:r>
            <a:endParaRPr lang="en-US" sz="1200" dirty="0">
              <a:solidFill>
                <a:srgbClr val="002060"/>
              </a:solidFill>
            </a:endParaRPr>
          </a:p>
          <a:p>
            <a:pPr algn="ctr" fontAlgn="auto">
              <a:spcBef>
                <a:spcPts val="0"/>
              </a:spcBef>
              <a:spcAft>
                <a:spcPts val="0"/>
              </a:spcAft>
              <a:defRPr/>
            </a:pPr>
            <a:r>
              <a:rPr lang="ru-RU" sz="1200" dirty="0">
                <a:solidFill>
                  <a:srgbClr val="002060"/>
                </a:solidFill>
              </a:rPr>
              <a:t>оператора связи</a:t>
            </a:r>
          </a:p>
        </p:txBody>
      </p:sp>
      <p:sp>
        <p:nvSpPr>
          <p:cNvPr id="57" name="Скругленный прямоугольник 56"/>
          <p:cNvSpPr/>
          <p:nvPr/>
        </p:nvSpPr>
        <p:spPr>
          <a:xfrm>
            <a:off x="276225" y="3994150"/>
            <a:ext cx="2790825" cy="442913"/>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Получение выписки</a:t>
            </a:r>
            <a:endParaRPr lang="en-US" sz="1200" dirty="0">
              <a:solidFill>
                <a:srgbClr val="002060"/>
              </a:solidFill>
            </a:endParaRPr>
          </a:p>
          <a:p>
            <a:pPr algn="ctr" fontAlgn="auto">
              <a:spcBef>
                <a:spcPts val="0"/>
              </a:spcBef>
              <a:spcAft>
                <a:spcPts val="0"/>
              </a:spcAft>
              <a:defRPr/>
            </a:pPr>
            <a:r>
              <a:rPr lang="ru-RU" sz="1200" dirty="0">
                <a:solidFill>
                  <a:srgbClr val="002060"/>
                </a:solidFill>
              </a:rPr>
              <a:t>из архивов</a:t>
            </a:r>
          </a:p>
        </p:txBody>
      </p:sp>
      <p:sp>
        <p:nvSpPr>
          <p:cNvPr id="58" name="Скругленный прямоугольник 57"/>
          <p:cNvSpPr/>
          <p:nvPr/>
        </p:nvSpPr>
        <p:spPr>
          <a:xfrm>
            <a:off x="276225" y="4570413"/>
            <a:ext cx="2789238" cy="442912"/>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Штрафы ГИБДД</a:t>
            </a:r>
          </a:p>
        </p:txBody>
      </p:sp>
      <p:sp>
        <p:nvSpPr>
          <p:cNvPr id="59" name="Скругленный прямоугольник 58"/>
          <p:cNvSpPr/>
          <p:nvPr/>
        </p:nvSpPr>
        <p:spPr>
          <a:xfrm>
            <a:off x="277813" y="5146675"/>
            <a:ext cx="2790825" cy="442913"/>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rgbClr val="002060"/>
                </a:solidFill>
              </a:rPr>
              <a:t>Регистрация автомобиля</a:t>
            </a:r>
          </a:p>
        </p:txBody>
      </p:sp>
      <p:pic>
        <p:nvPicPr>
          <p:cNvPr id="17433" name="Picture 2" descr="C:\Users\Latypov_rh\Desktop\passport.jpg"/>
          <p:cNvPicPr>
            <a:picLocks noChangeAspect="1" noChangeArrowheads="1"/>
          </p:cNvPicPr>
          <p:nvPr/>
        </p:nvPicPr>
        <p:blipFill>
          <a:blip r:embed="rId2" cstate="print"/>
          <a:srcRect/>
          <a:stretch>
            <a:fillRect/>
          </a:stretch>
        </p:blipFill>
        <p:spPr bwMode="auto">
          <a:xfrm>
            <a:off x="434975" y="1771650"/>
            <a:ext cx="215900" cy="295275"/>
          </a:xfrm>
          <a:prstGeom prst="rect">
            <a:avLst/>
          </a:prstGeom>
          <a:noFill/>
          <a:ln w="9525">
            <a:noFill/>
            <a:miter lim="800000"/>
            <a:headEnd/>
            <a:tailEnd/>
          </a:ln>
        </p:spPr>
      </p:pic>
      <p:pic>
        <p:nvPicPr>
          <p:cNvPr id="17434" name="Picture 3" descr="C:\Users\Latypov_rh\Desktop\zagran_passport.jpg"/>
          <p:cNvPicPr>
            <a:picLocks noChangeAspect="1" noChangeArrowheads="1"/>
          </p:cNvPicPr>
          <p:nvPr/>
        </p:nvPicPr>
        <p:blipFill>
          <a:blip r:embed="rId3" cstate="print"/>
          <a:srcRect/>
          <a:stretch>
            <a:fillRect/>
          </a:stretch>
        </p:blipFill>
        <p:spPr bwMode="auto">
          <a:xfrm>
            <a:off x="434975" y="2339975"/>
            <a:ext cx="215900" cy="295275"/>
          </a:xfrm>
          <a:prstGeom prst="rect">
            <a:avLst/>
          </a:prstGeom>
          <a:noFill/>
          <a:ln w="9525">
            <a:noFill/>
            <a:miter lim="800000"/>
            <a:headEnd/>
            <a:tailEnd/>
          </a:ln>
        </p:spPr>
      </p:pic>
      <p:pic>
        <p:nvPicPr>
          <p:cNvPr id="17435" name="Picture 5" descr="C:\Users\Latypov_rh\Desktop\registraciya.png"/>
          <p:cNvPicPr>
            <a:picLocks noChangeAspect="1" noChangeArrowheads="1"/>
          </p:cNvPicPr>
          <p:nvPr/>
        </p:nvPicPr>
        <p:blipFill>
          <a:blip r:embed="rId4" cstate="print"/>
          <a:srcRect/>
          <a:stretch>
            <a:fillRect/>
          </a:stretch>
        </p:blipFill>
        <p:spPr bwMode="auto">
          <a:xfrm>
            <a:off x="417513" y="2916238"/>
            <a:ext cx="249237" cy="295275"/>
          </a:xfrm>
          <a:prstGeom prst="rect">
            <a:avLst/>
          </a:prstGeom>
          <a:noFill/>
          <a:ln w="9525">
            <a:noFill/>
            <a:miter lim="800000"/>
            <a:headEnd/>
            <a:tailEnd/>
          </a:ln>
        </p:spPr>
      </p:pic>
      <p:pic>
        <p:nvPicPr>
          <p:cNvPr id="17436" name="Picture 6" descr="C:\Users\Latypov_rh\Desktop\numeraciya.png"/>
          <p:cNvPicPr>
            <a:picLocks noChangeAspect="1" noChangeArrowheads="1"/>
          </p:cNvPicPr>
          <p:nvPr/>
        </p:nvPicPr>
        <p:blipFill>
          <a:blip r:embed="rId5" cstate="print"/>
          <a:srcRect/>
          <a:stretch>
            <a:fillRect/>
          </a:stretch>
        </p:blipFill>
        <p:spPr bwMode="auto">
          <a:xfrm>
            <a:off x="377825" y="3508375"/>
            <a:ext cx="328613" cy="263525"/>
          </a:xfrm>
          <a:prstGeom prst="rect">
            <a:avLst/>
          </a:prstGeom>
          <a:noFill/>
          <a:ln w="9525">
            <a:noFill/>
            <a:miter lim="800000"/>
            <a:headEnd/>
            <a:tailEnd/>
          </a:ln>
        </p:spPr>
      </p:pic>
      <p:pic>
        <p:nvPicPr>
          <p:cNvPr id="17437" name="Picture 7" descr="C:\Users\Latypov_rh\Desktop\otchet.png"/>
          <p:cNvPicPr>
            <a:picLocks noChangeAspect="1" noChangeArrowheads="1"/>
          </p:cNvPicPr>
          <p:nvPr/>
        </p:nvPicPr>
        <p:blipFill>
          <a:blip r:embed="rId6" cstate="print"/>
          <a:srcRect/>
          <a:stretch>
            <a:fillRect/>
          </a:stretch>
        </p:blipFill>
        <p:spPr bwMode="auto">
          <a:xfrm>
            <a:off x="390525" y="4068763"/>
            <a:ext cx="303213" cy="295275"/>
          </a:xfrm>
          <a:prstGeom prst="rect">
            <a:avLst/>
          </a:prstGeom>
          <a:noFill/>
          <a:ln w="9525">
            <a:noFill/>
            <a:miter lim="800000"/>
            <a:headEnd/>
            <a:tailEnd/>
          </a:ln>
        </p:spPr>
      </p:pic>
      <p:pic>
        <p:nvPicPr>
          <p:cNvPr id="17438" name="Picture 9" descr="C:\Users\Latypov_rh\Desktop\avto.png"/>
          <p:cNvPicPr>
            <a:picLocks noChangeAspect="1" noChangeArrowheads="1"/>
          </p:cNvPicPr>
          <p:nvPr/>
        </p:nvPicPr>
        <p:blipFill>
          <a:blip r:embed="rId7" cstate="print"/>
          <a:srcRect/>
          <a:stretch>
            <a:fillRect/>
          </a:stretch>
        </p:blipFill>
        <p:spPr bwMode="auto">
          <a:xfrm>
            <a:off x="341313" y="5280025"/>
            <a:ext cx="374650" cy="163513"/>
          </a:xfrm>
          <a:prstGeom prst="rect">
            <a:avLst/>
          </a:prstGeom>
          <a:noFill/>
          <a:ln w="9525">
            <a:noFill/>
            <a:miter lim="800000"/>
            <a:headEnd/>
            <a:tailEnd/>
          </a:ln>
        </p:spPr>
      </p:pic>
      <p:pic>
        <p:nvPicPr>
          <p:cNvPr id="17439" name="Picture 8" descr="C:\Users\Latypov_rh\Desktop\shtraf.png"/>
          <p:cNvPicPr>
            <a:picLocks noChangeAspect="1" noChangeArrowheads="1"/>
          </p:cNvPicPr>
          <p:nvPr/>
        </p:nvPicPr>
        <p:blipFill>
          <a:blip r:embed="rId8" cstate="print"/>
          <a:srcRect/>
          <a:stretch>
            <a:fillRect/>
          </a:stretch>
        </p:blipFill>
        <p:spPr bwMode="auto">
          <a:xfrm>
            <a:off x="3276600" y="3527425"/>
            <a:ext cx="352425" cy="225425"/>
          </a:xfrm>
          <a:prstGeom prst="rect">
            <a:avLst/>
          </a:prstGeom>
          <a:noFill/>
          <a:ln w="9525">
            <a:noFill/>
            <a:miter lim="800000"/>
            <a:headEnd/>
            <a:tailEnd/>
          </a:ln>
        </p:spPr>
      </p:pic>
      <p:pic>
        <p:nvPicPr>
          <p:cNvPr id="17440" name="Picture 11" descr="C:\Users\Latypov_rh\Desktop\medicina2.png"/>
          <p:cNvPicPr>
            <a:picLocks noChangeAspect="1" noChangeArrowheads="1"/>
          </p:cNvPicPr>
          <p:nvPr/>
        </p:nvPicPr>
        <p:blipFill>
          <a:blip r:embed="rId9" cstate="print"/>
          <a:srcRect/>
          <a:stretch>
            <a:fillRect/>
          </a:stretch>
        </p:blipFill>
        <p:spPr bwMode="auto">
          <a:xfrm>
            <a:off x="3295650" y="4643438"/>
            <a:ext cx="276225" cy="296862"/>
          </a:xfrm>
          <a:prstGeom prst="rect">
            <a:avLst/>
          </a:prstGeom>
          <a:noFill/>
          <a:ln w="9525">
            <a:noFill/>
            <a:miter lim="800000"/>
            <a:headEnd/>
            <a:tailEnd/>
          </a:ln>
        </p:spPr>
      </p:pic>
      <p:pic>
        <p:nvPicPr>
          <p:cNvPr id="17441" name="Picture 13" descr="C:\Users\Latypov_rh\Desktop\zags.png"/>
          <p:cNvPicPr>
            <a:picLocks noChangeAspect="1" noChangeArrowheads="1"/>
          </p:cNvPicPr>
          <p:nvPr/>
        </p:nvPicPr>
        <p:blipFill>
          <a:blip r:embed="rId10" cstate="print"/>
          <a:srcRect/>
          <a:stretch>
            <a:fillRect/>
          </a:stretch>
        </p:blipFill>
        <p:spPr bwMode="auto">
          <a:xfrm>
            <a:off x="3295650" y="5260975"/>
            <a:ext cx="314325" cy="214313"/>
          </a:xfrm>
          <a:prstGeom prst="rect">
            <a:avLst/>
          </a:prstGeom>
          <a:noFill/>
          <a:ln w="9525">
            <a:noFill/>
            <a:miter lim="800000"/>
            <a:headEnd/>
            <a:tailEnd/>
          </a:ln>
        </p:spPr>
      </p:pic>
      <p:pic>
        <p:nvPicPr>
          <p:cNvPr id="17442" name="Picture 12" descr="C:\Users\Latypov_rh\Desktop\img_pensiya.png"/>
          <p:cNvPicPr>
            <a:picLocks noChangeAspect="1" noChangeArrowheads="1"/>
          </p:cNvPicPr>
          <p:nvPr/>
        </p:nvPicPr>
        <p:blipFill>
          <a:blip r:embed="rId11" cstate="print"/>
          <a:srcRect/>
          <a:stretch>
            <a:fillRect/>
          </a:stretch>
        </p:blipFill>
        <p:spPr bwMode="auto">
          <a:xfrm>
            <a:off x="3282950" y="4030663"/>
            <a:ext cx="431800" cy="371475"/>
          </a:xfrm>
          <a:prstGeom prst="rect">
            <a:avLst/>
          </a:prstGeom>
          <a:noFill/>
          <a:ln w="9525">
            <a:noFill/>
            <a:miter lim="800000"/>
            <a:headEnd/>
            <a:tailEnd/>
          </a:ln>
        </p:spPr>
      </p:pic>
      <p:pic>
        <p:nvPicPr>
          <p:cNvPr id="17443" name="Picture 3" descr="C:\Users\Latypov_rh\Desktop\i (1).png"/>
          <p:cNvPicPr>
            <a:picLocks noChangeAspect="1" noChangeArrowheads="1"/>
          </p:cNvPicPr>
          <p:nvPr/>
        </p:nvPicPr>
        <p:blipFill>
          <a:blip r:embed="rId12" cstate="print"/>
          <a:srcRect/>
          <a:stretch>
            <a:fillRect/>
          </a:stretch>
        </p:blipFill>
        <p:spPr bwMode="auto">
          <a:xfrm>
            <a:off x="3289300" y="1811338"/>
            <a:ext cx="327025" cy="200025"/>
          </a:xfrm>
          <a:prstGeom prst="rect">
            <a:avLst/>
          </a:prstGeom>
          <a:noFill/>
          <a:ln w="9525">
            <a:noFill/>
            <a:miter lim="800000"/>
            <a:headEnd/>
            <a:tailEnd/>
          </a:ln>
        </p:spPr>
      </p:pic>
      <p:pic>
        <p:nvPicPr>
          <p:cNvPr id="17444" name="Picture 5" descr="C:\Users\Latypov_rh\Desktop\ico_cat_nalog.png"/>
          <p:cNvPicPr>
            <a:picLocks noChangeAspect="1" noChangeArrowheads="1"/>
          </p:cNvPicPr>
          <p:nvPr/>
        </p:nvPicPr>
        <p:blipFill>
          <a:blip r:embed="rId13" cstate="print"/>
          <a:srcRect/>
          <a:stretch>
            <a:fillRect/>
          </a:stretch>
        </p:blipFill>
        <p:spPr bwMode="auto">
          <a:xfrm>
            <a:off x="3308350" y="2360613"/>
            <a:ext cx="288925" cy="254000"/>
          </a:xfrm>
          <a:prstGeom prst="rect">
            <a:avLst/>
          </a:prstGeom>
          <a:noFill/>
          <a:ln w="9525">
            <a:noFill/>
            <a:miter lim="800000"/>
            <a:headEnd/>
            <a:tailEnd/>
          </a:ln>
        </p:spPr>
      </p:pic>
      <p:pic>
        <p:nvPicPr>
          <p:cNvPr id="17445" name="Picture 6" descr="C:\Users\Latypov_rh\Desktop\ico_cat_predprinimat.png"/>
          <p:cNvPicPr>
            <a:picLocks noChangeAspect="1" noChangeArrowheads="1"/>
          </p:cNvPicPr>
          <p:nvPr/>
        </p:nvPicPr>
        <p:blipFill>
          <a:blip r:embed="rId14" cstate="print"/>
          <a:srcRect/>
          <a:stretch>
            <a:fillRect/>
          </a:stretch>
        </p:blipFill>
        <p:spPr bwMode="auto">
          <a:xfrm>
            <a:off x="6229350" y="1916113"/>
            <a:ext cx="358775" cy="222250"/>
          </a:xfrm>
          <a:prstGeom prst="rect">
            <a:avLst/>
          </a:prstGeom>
          <a:noFill/>
          <a:ln w="9525">
            <a:noFill/>
            <a:miter lim="800000"/>
            <a:headEnd/>
            <a:tailEnd/>
          </a:ln>
        </p:spPr>
      </p:pic>
      <p:pic>
        <p:nvPicPr>
          <p:cNvPr id="17446" name="Picture 7" descr="C:\Users\Latypov_rh\Desktop\icon_house_privatization.png"/>
          <p:cNvPicPr>
            <a:picLocks noChangeAspect="1" noChangeArrowheads="1"/>
          </p:cNvPicPr>
          <p:nvPr/>
        </p:nvPicPr>
        <p:blipFill>
          <a:blip r:embed="rId15" cstate="print"/>
          <a:srcRect/>
          <a:stretch>
            <a:fillRect/>
          </a:stretch>
        </p:blipFill>
        <p:spPr bwMode="auto">
          <a:xfrm>
            <a:off x="6223000" y="2349500"/>
            <a:ext cx="327025" cy="276225"/>
          </a:xfrm>
          <a:prstGeom prst="rect">
            <a:avLst/>
          </a:prstGeom>
          <a:noFill/>
          <a:ln w="9525">
            <a:noFill/>
            <a:miter lim="800000"/>
            <a:headEnd/>
            <a:tailEnd/>
          </a:ln>
        </p:spPr>
      </p:pic>
      <p:pic>
        <p:nvPicPr>
          <p:cNvPr id="17447" name="Picture 8" descr="C:\Users\Latypov_rh\Desktop\ico_cat_tamognya.png"/>
          <p:cNvPicPr>
            <a:picLocks noChangeAspect="1" noChangeArrowheads="1"/>
          </p:cNvPicPr>
          <p:nvPr/>
        </p:nvPicPr>
        <p:blipFill>
          <a:blip r:embed="rId16" cstate="print"/>
          <a:srcRect/>
          <a:stretch>
            <a:fillRect/>
          </a:stretch>
        </p:blipFill>
        <p:spPr bwMode="auto">
          <a:xfrm>
            <a:off x="6227763" y="2903538"/>
            <a:ext cx="328612" cy="320675"/>
          </a:xfrm>
          <a:prstGeom prst="rect">
            <a:avLst/>
          </a:prstGeom>
          <a:noFill/>
          <a:ln w="9525">
            <a:noFill/>
            <a:miter lim="800000"/>
            <a:headEnd/>
            <a:tailEnd/>
          </a:ln>
        </p:spPr>
      </p:pic>
      <p:pic>
        <p:nvPicPr>
          <p:cNvPr id="17448" name="Picture 9" descr="C:\Users\Latypov_rh\Desktop\ico_cat_yur.png"/>
          <p:cNvPicPr>
            <a:picLocks noChangeAspect="1" noChangeArrowheads="1"/>
          </p:cNvPicPr>
          <p:nvPr/>
        </p:nvPicPr>
        <p:blipFill>
          <a:blip r:embed="rId17" cstate="print"/>
          <a:srcRect/>
          <a:stretch>
            <a:fillRect/>
          </a:stretch>
        </p:blipFill>
        <p:spPr bwMode="auto">
          <a:xfrm>
            <a:off x="6227763" y="3500438"/>
            <a:ext cx="328612" cy="279400"/>
          </a:xfrm>
          <a:prstGeom prst="rect">
            <a:avLst/>
          </a:prstGeom>
          <a:noFill/>
          <a:ln w="9525">
            <a:noFill/>
            <a:miter lim="800000"/>
            <a:headEnd/>
            <a:tailEnd/>
          </a:ln>
        </p:spPr>
      </p:pic>
      <p:pic>
        <p:nvPicPr>
          <p:cNvPr id="17449" name="Picture 10" descr="C:\Users\Latypov_rh\Desktop\ico_cat_coz.png"/>
          <p:cNvPicPr>
            <a:picLocks noChangeAspect="1" noChangeArrowheads="1"/>
          </p:cNvPicPr>
          <p:nvPr/>
        </p:nvPicPr>
        <p:blipFill>
          <a:blip r:embed="rId18" cstate="print"/>
          <a:srcRect/>
          <a:stretch>
            <a:fillRect/>
          </a:stretch>
        </p:blipFill>
        <p:spPr bwMode="auto">
          <a:xfrm>
            <a:off x="6229350" y="4043363"/>
            <a:ext cx="327025" cy="344487"/>
          </a:xfrm>
          <a:prstGeom prst="rect">
            <a:avLst/>
          </a:prstGeom>
          <a:noFill/>
          <a:ln w="9525">
            <a:noFill/>
            <a:miter lim="800000"/>
            <a:headEnd/>
            <a:tailEnd/>
          </a:ln>
        </p:spPr>
      </p:pic>
      <p:pic>
        <p:nvPicPr>
          <p:cNvPr id="17450" name="Picture 11" descr="C:\Users\Latypov_rh\Desktop\ico_cat_obrazovanie.png"/>
          <p:cNvPicPr>
            <a:picLocks noChangeAspect="1" noChangeArrowheads="1"/>
          </p:cNvPicPr>
          <p:nvPr/>
        </p:nvPicPr>
        <p:blipFill>
          <a:blip r:embed="rId19" cstate="print"/>
          <a:srcRect/>
          <a:stretch>
            <a:fillRect/>
          </a:stretch>
        </p:blipFill>
        <p:spPr bwMode="auto">
          <a:xfrm>
            <a:off x="6229350" y="4652963"/>
            <a:ext cx="327025" cy="277812"/>
          </a:xfrm>
          <a:prstGeom prst="rect">
            <a:avLst/>
          </a:prstGeom>
          <a:noFill/>
          <a:ln w="9525">
            <a:noFill/>
            <a:miter lim="800000"/>
            <a:headEnd/>
            <a:tailEnd/>
          </a:ln>
        </p:spPr>
      </p:pic>
      <p:pic>
        <p:nvPicPr>
          <p:cNvPr id="17451" name="Picture 12" descr="C:\Users\Latypov_rh\Desktop\ico_cat_senya.png"/>
          <p:cNvPicPr>
            <a:picLocks noChangeAspect="1" noChangeArrowheads="1"/>
          </p:cNvPicPr>
          <p:nvPr/>
        </p:nvPicPr>
        <p:blipFill>
          <a:blip r:embed="rId20" cstate="print"/>
          <a:srcRect/>
          <a:stretch>
            <a:fillRect/>
          </a:stretch>
        </p:blipFill>
        <p:spPr bwMode="auto">
          <a:xfrm>
            <a:off x="6229350" y="5200650"/>
            <a:ext cx="327025" cy="334963"/>
          </a:xfrm>
          <a:prstGeom prst="rect">
            <a:avLst/>
          </a:prstGeom>
          <a:noFill/>
          <a:ln w="9525">
            <a:noFill/>
            <a:miter lim="800000"/>
            <a:headEnd/>
            <a:tailEnd/>
          </a:ln>
        </p:spPr>
      </p:pic>
      <p:pic>
        <p:nvPicPr>
          <p:cNvPr id="17452" name="Picture 13" descr="C:\Users\Latypov_rh\Desktop\ico_cat_pravooxr.png"/>
          <p:cNvPicPr>
            <a:picLocks noChangeAspect="1" noChangeArrowheads="1"/>
          </p:cNvPicPr>
          <p:nvPr/>
        </p:nvPicPr>
        <p:blipFill>
          <a:blip r:embed="rId21" cstate="print"/>
          <a:srcRect/>
          <a:stretch>
            <a:fillRect/>
          </a:stretch>
        </p:blipFill>
        <p:spPr bwMode="auto">
          <a:xfrm>
            <a:off x="358775" y="4668838"/>
            <a:ext cx="366713" cy="269875"/>
          </a:xfrm>
          <a:prstGeom prst="rect">
            <a:avLst/>
          </a:prstGeom>
          <a:noFill/>
          <a:ln w="9525">
            <a:noFill/>
            <a:miter lim="800000"/>
            <a:headEnd/>
            <a:tailEnd/>
          </a:ln>
        </p:spPr>
      </p:pic>
      <p:pic>
        <p:nvPicPr>
          <p:cNvPr id="17453" name="Picture 14" descr="C:\Users\Latypov_rh\Desktop\i_883182.png"/>
          <p:cNvPicPr>
            <a:picLocks noChangeAspect="1" noChangeArrowheads="1"/>
          </p:cNvPicPr>
          <p:nvPr/>
        </p:nvPicPr>
        <p:blipFill>
          <a:blip r:embed="rId22" cstate="print"/>
          <a:srcRect/>
          <a:stretch>
            <a:fillRect/>
          </a:stretch>
        </p:blipFill>
        <p:spPr bwMode="auto">
          <a:xfrm>
            <a:off x="3211513" y="5722938"/>
            <a:ext cx="442912" cy="442912"/>
          </a:xfrm>
          <a:prstGeom prst="rect">
            <a:avLst/>
          </a:prstGeom>
          <a:noFill/>
          <a:ln w="9525">
            <a:noFill/>
            <a:miter lim="800000"/>
            <a:headEnd/>
            <a:tailEnd/>
          </a:ln>
        </p:spPr>
      </p:pic>
      <p:pic>
        <p:nvPicPr>
          <p:cNvPr id="17454" name="Picture 3" descr="C:\Users\Latypov_rh\Desktop\doc_yellow.png"/>
          <p:cNvPicPr>
            <a:picLocks noChangeAspect="1" noChangeArrowheads="1"/>
          </p:cNvPicPr>
          <p:nvPr/>
        </p:nvPicPr>
        <p:blipFill>
          <a:blip r:embed="rId23" cstate="print"/>
          <a:srcRect/>
          <a:stretch>
            <a:fillRect/>
          </a:stretch>
        </p:blipFill>
        <p:spPr bwMode="auto">
          <a:xfrm>
            <a:off x="3289300" y="2898775"/>
            <a:ext cx="307975" cy="307975"/>
          </a:xfrm>
          <a:prstGeom prst="rect">
            <a:avLst/>
          </a:prstGeom>
          <a:noFill/>
          <a:ln w="9525">
            <a:noFill/>
            <a:miter lim="800000"/>
            <a:headEnd/>
            <a:tailEnd/>
          </a:ln>
        </p:spPr>
      </p:pic>
      <p:sp>
        <p:nvSpPr>
          <p:cNvPr id="47" name="Прямоугольник 46"/>
          <p:cNvSpPr/>
          <p:nvPr/>
        </p:nvSpPr>
        <p:spPr>
          <a:xfrm>
            <a:off x="827584" y="260648"/>
            <a:ext cx="7704856" cy="1200329"/>
          </a:xfrm>
          <a:prstGeom prst="rect">
            <a:avLst/>
          </a:prstGeom>
        </p:spPr>
        <p:txBody>
          <a:bodyPr wrap="square">
            <a:spAutoFit/>
          </a:bodyPr>
          <a:lstStyle/>
          <a:p>
            <a:pPr algn="ctr"/>
            <a:r>
              <a:rPr lang="ru-RU" sz="2400" b="1" dirty="0" smtClean="0">
                <a:solidFill>
                  <a:srgbClr val="0070C0"/>
                </a:solidFill>
                <a:latin typeface="Times New Roman" pitchFamily="18" charset="0"/>
                <a:cs typeface="Times New Roman" pitchFamily="18" charset="0"/>
              </a:rPr>
              <a:t>Перечень </a:t>
            </a:r>
            <a:r>
              <a:rPr lang="ru-RU" sz="2400" b="1" dirty="0" err="1" smtClean="0">
                <a:solidFill>
                  <a:srgbClr val="0070C0"/>
                </a:solidFill>
                <a:latin typeface="Times New Roman" pitchFamily="18" charset="0"/>
                <a:cs typeface="Times New Roman" pitchFamily="18" charset="0"/>
              </a:rPr>
              <a:t>госуслуг</a:t>
            </a:r>
            <a:r>
              <a:rPr lang="ru-RU" sz="2400" b="1" dirty="0" smtClean="0">
                <a:solidFill>
                  <a:srgbClr val="0070C0"/>
                </a:solidFill>
                <a:latin typeface="Times New Roman" pitchFamily="18" charset="0"/>
                <a:cs typeface="Times New Roman" pitchFamily="18" charset="0"/>
              </a:rPr>
              <a:t> в электронном виде, </a:t>
            </a:r>
            <a:br>
              <a:rPr lang="ru-RU" sz="2400" b="1" dirty="0" smtClean="0">
                <a:solidFill>
                  <a:srgbClr val="0070C0"/>
                </a:solidFill>
                <a:latin typeface="Times New Roman" pitchFamily="18" charset="0"/>
                <a:cs typeface="Times New Roman" pitchFamily="18" charset="0"/>
              </a:rPr>
            </a:br>
            <a:r>
              <a:rPr lang="ru-RU" sz="2400" b="1" dirty="0" smtClean="0">
                <a:solidFill>
                  <a:srgbClr val="0070C0"/>
                </a:solidFill>
                <a:latin typeface="Times New Roman" pitchFamily="18" charset="0"/>
                <a:cs typeface="Times New Roman" pitchFamily="18" charset="0"/>
              </a:rPr>
              <a:t>доступных  совершеннолетним гражданам РФ </a:t>
            </a:r>
            <a:br>
              <a:rPr lang="ru-RU" sz="2400" b="1" dirty="0" smtClean="0">
                <a:solidFill>
                  <a:srgbClr val="0070C0"/>
                </a:solidFill>
                <a:latin typeface="Times New Roman" pitchFamily="18" charset="0"/>
                <a:cs typeface="Times New Roman" pitchFamily="18" charset="0"/>
              </a:rPr>
            </a:br>
            <a:r>
              <a:rPr lang="ru-RU" sz="2400" b="1" dirty="0" smtClean="0">
                <a:solidFill>
                  <a:srgbClr val="0070C0"/>
                </a:solidFill>
                <a:latin typeface="Times New Roman" pitchFamily="18" charset="0"/>
                <a:cs typeface="Times New Roman" pitchFamily="18" charset="0"/>
              </a:rPr>
              <a:t>на ЕПГУ</a:t>
            </a:r>
            <a:endParaRPr lang="ru-RU" sz="24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трелка вниз 10"/>
          <p:cNvSpPr/>
          <p:nvPr/>
        </p:nvSpPr>
        <p:spPr>
          <a:xfrm rot="18252381">
            <a:off x="3990258" y="4441960"/>
            <a:ext cx="305046" cy="1540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2060"/>
              </a:solidFill>
            </a:endParaRPr>
          </a:p>
        </p:txBody>
      </p:sp>
      <p:sp>
        <p:nvSpPr>
          <p:cNvPr id="9" name="Стрелка вниз 8"/>
          <p:cNvSpPr/>
          <p:nvPr/>
        </p:nvSpPr>
        <p:spPr>
          <a:xfrm rot="15758876">
            <a:off x="3690926" y="3268464"/>
            <a:ext cx="305046" cy="1540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2060"/>
              </a:solidFill>
            </a:endParaRPr>
          </a:p>
        </p:txBody>
      </p:sp>
      <p:sp>
        <p:nvSpPr>
          <p:cNvPr id="8" name="Стрелка вниз 7"/>
          <p:cNvSpPr/>
          <p:nvPr/>
        </p:nvSpPr>
        <p:spPr>
          <a:xfrm rot="13332660">
            <a:off x="3947917" y="1714424"/>
            <a:ext cx="305046" cy="2045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2060"/>
              </a:solidFill>
            </a:endParaRPr>
          </a:p>
        </p:txBody>
      </p:sp>
      <p:pic>
        <p:nvPicPr>
          <p:cNvPr id="20482" name="Picture 2" descr="http://reft-17.ru/wp-content/uploads/2013/01/klipart_kabinet_doska_ukazka_ucheniki_uchitel_znanie_19533_1920x12001.jpg"/>
          <p:cNvPicPr>
            <a:picLocks noChangeAspect="1" noChangeArrowheads="1"/>
          </p:cNvPicPr>
          <p:nvPr/>
        </p:nvPicPr>
        <p:blipFill>
          <a:blip r:embed="rId2" cstate="print"/>
          <a:srcRect/>
          <a:stretch>
            <a:fillRect/>
          </a:stretch>
        </p:blipFill>
        <p:spPr bwMode="auto">
          <a:xfrm>
            <a:off x="971600" y="1196752"/>
            <a:ext cx="2376264" cy="2264232"/>
          </a:xfrm>
          <a:prstGeom prst="rect">
            <a:avLst/>
          </a:prstGeom>
          <a:noFill/>
        </p:spPr>
      </p:pic>
      <p:sp>
        <p:nvSpPr>
          <p:cNvPr id="2" name="Заголовок 1"/>
          <p:cNvSpPr>
            <a:spLocks noGrp="1"/>
          </p:cNvSpPr>
          <p:nvPr>
            <p:ph type="title"/>
          </p:nvPr>
        </p:nvSpPr>
        <p:spPr>
          <a:xfrm>
            <a:off x="1907704" y="188640"/>
            <a:ext cx="5338936" cy="1143000"/>
          </a:xfrm>
        </p:spPr>
        <p:txBody>
          <a:bodyPr/>
          <a:lstStyle/>
          <a:p>
            <a:pPr algn="ctr"/>
            <a:r>
              <a:rPr lang="ru-RU" sz="2400" b="1" cap="none" dirty="0" smtClean="0">
                <a:solidFill>
                  <a:srgbClr val="0070C0"/>
                </a:solidFill>
                <a:effectLst/>
                <a:latin typeface="Times New Roman" pitchFamily="18" charset="0"/>
                <a:cs typeface="Times New Roman" pitchFamily="18" charset="0"/>
              </a:rPr>
              <a:t>Порядок регистрации на ЕПГУ</a:t>
            </a:r>
            <a:endParaRPr lang="ru-RU" dirty="0">
              <a:solidFill>
                <a:srgbClr val="0070C0"/>
              </a:solidFill>
              <a:latin typeface="Times New Roman" pitchFamily="18" charset="0"/>
              <a:cs typeface="Times New Roman" pitchFamily="18" charset="0"/>
            </a:endParaRPr>
          </a:p>
        </p:txBody>
      </p:sp>
      <p:sp>
        <p:nvSpPr>
          <p:cNvPr id="4" name="Содержимое 3"/>
          <p:cNvSpPr>
            <a:spLocks noGrp="1"/>
          </p:cNvSpPr>
          <p:nvPr>
            <p:ph idx="1"/>
          </p:nvPr>
        </p:nvSpPr>
        <p:spPr>
          <a:xfrm>
            <a:off x="467544" y="3429000"/>
            <a:ext cx="3187080" cy="1586805"/>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fontAlgn="auto">
              <a:spcBef>
                <a:spcPts val="0"/>
              </a:spcBef>
              <a:spcAft>
                <a:spcPts val="0"/>
              </a:spcAft>
              <a:buNone/>
              <a:defRPr/>
            </a:pPr>
            <a:r>
              <a:rPr lang="ru-RU" sz="2400" b="1" dirty="0">
                <a:solidFill>
                  <a:srgbClr val="002060"/>
                </a:solidFill>
                <a:latin typeface="Times New Roman" pitchFamily="18" charset="0"/>
                <a:cs typeface="Times New Roman" pitchFamily="18" charset="0"/>
              </a:rPr>
              <a:t>Какая информация нам понадобится для регистрации?</a:t>
            </a:r>
          </a:p>
        </p:txBody>
      </p:sp>
      <p:sp>
        <p:nvSpPr>
          <p:cNvPr id="5" name="Скругленный прямоугольник 4"/>
          <p:cNvSpPr/>
          <p:nvPr/>
        </p:nvSpPr>
        <p:spPr>
          <a:xfrm>
            <a:off x="4644008" y="2492896"/>
            <a:ext cx="4176464" cy="2016224"/>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smtClean="0">
                <a:solidFill>
                  <a:srgbClr val="002060"/>
                </a:solidFill>
                <a:latin typeface="Times New Roman" pitchFamily="18" charset="0"/>
                <a:cs typeface="Times New Roman" pitchFamily="18" charset="0"/>
              </a:rPr>
              <a:t>Страховое свидетельство обязательного пенсионного страхования</a:t>
            </a:r>
          </a:p>
          <a:p>
            <a:pPr algn="ctr" fontAlgn="auto">
              <a:spcBef>
                <a:spcPts val="0"/>
              </a:spcBef>
              <a:spcAft>
                <a:spcPts val="0"/>
              </a:spcAft>
              <a:defRPr/>
            </a:pPr>
            <a:r>
              <a:rPr lang="ru-RU" sz="2400" b="1" dirty="0" smtClean="0">
                <a:solidFill>
                  <a:srgbClr val="FF0000"/>
                </a:solidFill>
                <a:latin typeface="Times New Roman" pitchFamily="18" charset="0"/>
                <a:cs typeface="Times New Roman" pitchFamily="18" charset="0"/>
              </a:rPr>
              <a:t>СНИЛС </a:t>
            </a:r>
            <a:r>
              <a:rPr lang="ru-RU" sz="2400" b="1" dirty="0" smtClean="0">
                <a:solidFill>
                  <a:srgbClr val="002060"/>
                </a:solidFill>
                <a:latin typeface="Times New Roman" pitchFamily="18" charset="0"/>
                <a:cs typeface="Times New Roman" pitchFamily="18" charset="0"/>
              </a:rPr>
              <a:t>(обязательно</a:t>
            </a:r>
            <a:r>
              <a:rPr lang="ru-RU" sz="2400" b="1" dirty="0">
                <a:solidFill>
                  <a:srgbClr val="002060"/>
                </a:solidFill>
                <a:latin typeface="Times New Roman" pitchFamily="18" charset="0"/>
                <a:cs typeface="Times New Roman" pitchFamily="18" charset="0"/>
              </a:rPr>
              <a:t>)</a:t>
            </a:r>
          </a:p>
        </p:txBody>
      </p:sp>
      <p:sp>
        <p:nvSpPr>
          <p:cNvPr id="7" name="Скругленный прямоугольник 6"/>
          <p:cNvSpPr/>
          <p:nvPr/>
        </p:nvSpPr>
        <p:spPr>
          <a:xfrm>
            <a:off x="4788024" y="4653136"/>
            <a:ext cx="4032448" cy="1584176"/>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FF0000"/>
                </a:solidFill>
                <a:latin typeface="Times New Roman" pitchFamily="18" charset="0"/>
                <a:cs typeface="Times New Roman" pitchFamily="18" charset="0"/>
              </a:rPr>
              <a:t>E-mail</a:t>
            </a:r>
            <a:r>
              <a:rPr lang="ru-RU" sz="2400" b="1" dirty="0" smtClean="0">
                <a:solidFill>
                  <a:srgbClr val="FF0000"/>
                </a:solidFill>
                <a:latin typeface="Times New Roman" pitchFamily="18" charset="0"/>
                <a:cs typeface="Times New Roman" pitchFamily="18" charset="0"/>
              </a:rPr>
              <a:t>  </a:t>
            </a:r>
            <a:r>
              <a:rPr lang="ru-RU" sz="2400" b="1" dirty="0" smtClean="0">
                <a:solidFill>
                  <a:srgbClr val="002060"/>
                </a:solidFill>
                <a:latin typeface="Times New Roman" pitchFamily="18" charset="0"/>
                <a:cs typeface="Times New Roman" pitchFamily="18" charset="0"/>
              </a:rPr>
              <a:t>или</a:t>
            </a:r>
          </a:p>
          <a:p>
            <a:pPr algn="ctr" fontAlgn="auto">
              <a:spcBef>
                <a:spcPts val="0"/>
              </a:spcBef>
              <a:spcAft>
                <a:spcPts val="0"/>
              </a:spcAft>
              <a:defRPr/>
            </a:pPr>
            <a:r>
              <a:rPr lang="ru-RU" sz="2400" b="1" dirty="0" smtClean="0">
                <a:solidFill>
                  <a:srgbClr val="FF0000"/>
                </a:solidFill>
                <a:latin typeface="Times New Roman" pitchFamily="18" charset="0"/>
                <a:cs typeface="Times New Roman" pitchFamily="18" charset="0"/>
              </a:rPr>
              <a:t>№ </a:t>
            </a:r>
            <a:r>
              <a:rPr lang="ru-RU" sz="2400" b="1" dirty="0">
                <a:solidFill>
                  <a:srgbClr val="FF0000"/>
                </a:solidFill>
                <a:latin typeface="Times New Roman" pitchFamily="18" charset="0"/>
                <a:cs typeface="Times New Roman" pitchFamily="18" charset="0"/>
              </a:rPr>
              <a:t>мобильного телефона</a:t>
            </a:r>
          </a:p>
          <a:p>
            <a:pPr algn="ctr" fontAlgn="auto">
              <a:spcBef>
                <a:spcPts val="0"/>
              </a:spcBef>
              <a:spcAft>
                <a:spcPts val="0"/>
              </a:spcAft>
              <a:defRPr/>
            </a:pPr>
            <a:r>
              <a:rPr lang="ru-RU" sz="2400" b="1" dirty="0" smtClean="0">
                <a:solidFill>
                  <a:srgbClr val="002060"/>
                </a:solidFill>
                <a:latin typeface="Times New Roman" pitchFamily="18" charset="0"/>
                <a:cs typeface="Times New Roman" pitchFamily="18" charset="0"/>
              </a:rPr>
              <a:t>(обязательно</a:t>
            </a:r>
            <a:r>
              <a:rPr lang="ru-RU" sz="2400" b="1" dirty="0">
                <a:solidFill>
                  <a:srgbClr val="002060"/>
                </a:solidFill>
                <a:latin typeface="Times New Roman" pitchFamily="18" charset="0"/>
                <a:cs typeface="Times New Roman" pitchFamily="18" charset="0"/>
              </a:rPr>
              <a:t>)</a:t>
            </a:r>
          </a:p>
        </p:txBody>
      </p:sp>
      <p:sp>
        <p:nvSpPr>
          <p:cNvPr id="10" name="Скругленный прямоугольник 9"/>
          <p:cNvSpPr/>
          <p:nvPr/>
        </p:nvSpPr>
        <p:spPr>
          <a:xfrm>
            <a:off x="4788024" y="1340768"/>
            <a:ext cx="3816424" cy="1007929"/>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smtClean="0">
                <a:solidFill>
                  <a:srgbClr val="FF0000"/>
                </a:solidFill>
                <a:latin typeface="Times New Roman" pitchFamily="18" charset="0"/>
                <a:cs typeface="Times New Roman" pitchFamily="18" charset="0"/>
              </a:rPr>
              <a:t>Паспортные данные</a:t>
            </a:r>
            <a:endParaRPr lang="ru-RU" sz="2400" b="1" dirty="0">
              <a:solidFill>
                <a:srgbClr val="FF0000"/>
              </a:solidFill>
              <a:latin typeface="Times New Roman" pitchFamily="18" charset="0"/>
              <a:cs typeface="Times New Roman" pitchFamily="18" charset="0"/>
            </a:endParaRPr>
          </a:p>
          <a:p>
            <a:pPr algn="ctr" fontAlgn="auto">
              <a:spcBef>
                <a:spcPts val="0"/>
              </a:spcBef>
              <a:spcAft>
                <a:spcPts val="0"/>
              </a:spcAft>
              <a:defRPr/>
            </a:pPr>
            <a:r>
              <a:rPr lang="ru-RU" sz="2400" b="1" dirty="0">
                <a:solidFill>
                  <a:srgbClr val="002060"/>
                </a:solidFill>
                <a:latin typeface="Times New Roman" pitchFamily="18" charset="0"/>
                <a:cs typeface="Times New Roman" pitchFamily="18" charset="0"/>
              </a:rPr>
              <a:t>(обязательно)</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0070C0"/>
                </a:solidFill>
                <a:latin typeface="Times New Roman" pitchFamily="18" charset="0"/>
                <a:cs typeface="Times New Roman" pitchFamily="18" charset="0"/>
              </a:rPr>
              <a:t>Пошаговый алгоритм регистрации на ЕПГУ</a:t>
            </a:r>
            <a:endParaRPr lang="ru-RU" sz="2400" dirty="0">
              <a:solidFill>
                <a:srgbClr val="0070C0"/>
              </a:solidFill>
              <a:latin typeface="Times New Roman" pitchFamily="18" charset="0"/>
              <a:cs typeface="Times New Roman" pitchFamily="18" charset="0"/>
            </a:endParaRPr>
          </a:p>
        </p:txBody>
      </p:sp>
      <p:sp>
        <p:nvSpPr>
          <p:cNvPr id="4" name="Содержимое 3"/>
          <p:cNvSpPr>
            <a:spLocks noGrp="1"/>
          </p:cNvSpPr>
          <p:nvPr>
            <p:ph idx="1"/>
          </p:nvPr>
        </p:nvSpPr>
        <p:spPr>
          <a:xfrm>
            <a:off x="755576" y="1338139"/>
            <a:ext cx="7723584" cy="578693"/>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None/>
              <a:defRPr/>
            </a:pPr>
            <a:r>
              <a:rPr lang="ru-RU" sz="2400" b="1" dirty="0">
                <a:solidFill>
                  <a:srgbClr val="002060"/>
                </a:solidFill>
                <a:latin typeface="Times New Roman" pitchFamily="18" charset="0"/>
                <a:cs typeface="Times New Roman" pitchFamily="18" charset="0"/>
              </a:rPr>
              <a:t>Шаг 1: Запускаем браузер</a:t>
            </a:r>
          </a:p>
        </p:txBody>
      </p:sp>
      <p:sp>
        <p:nvSpPr>
          <p:cNvPr id="6" name="Скругленный прямоугольник 5"/>
          <p:cNvSpPr/>
          <p:nvPr/>
        </p:nvSpPr>
        <p:spPr>
          <a:xfrm>
            <a:off x="755576" y="4869160"/>
            <a:ext cx="7704857" cy="1225550"/>
          </a:xfrm>
          <a:prstGeom prst="roundRect">
            <a:avLst>
              <a:gd name="adj" fmla="val 16667"/>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rgbClr val="002060"/>
                </a:solidFill>
                <a:latin typeface="Times New Roman" pitchFamily="18" charset="0"/>
                <a:cs typeface="Times New Roman" pitchFamily="18" charset="0"/>
              </a:rPr>
              <a:t>Шаг 3: На главной странице портала в правом верхнем углу нажимаем кнопку</a:t>
            </a:r>
          </a:p>
          <a:p>
            <a:pPr algn="ctr" fontAlgn="auto">
              <a:spcBef>
                <a:spcPts val="0"/>
              </a:spcBef>
              <a:spcAft>
                <a:spcPts val="0"/>
              </a:spcAft>
              <a:defRPr/>
            </a:pPr>
            <a:r>
              <a:rPr lang="ru-RU" sz="2400" b="1" dirty="0">
                <a:solidFill>
                  <a:schemeClr val="tx2">
                    <a:lumMod val="75000"/>
                  </a:schemeClr>
                </a:solidFill>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«ЗАРЕГИСТРИРОВАТЬСЯ»</a:t>
            </a:r>
            <a:endParaRPr lang="ru-RU" sz="2000" b="1" dirty="0">
              <a:solidFill>
                <a:srgbClr val="002060"/>
              </a:solidFill>
              <a:latin typeface="Times New Roman" pitchFamily="18" charset="0"/>
              <a:cs typeface="Times New Roman" pitchFamily="18" charset="0"/>
            </a:endParaRPr>
          </a:p>
        </p:txBody>
      </p:sp>
      <p:sp>
        <p:nvSpPr>
          <p:cNvPr id="8" name="Стрелка вниз 7"/>
          <p:cNvSpPr/>
          <p:nvPr/>
        </p:nvSpPr>
        <p:spPr>
          <a:xfrm>
            <a:off x="4499992" y="1992834"/>
            <a:ext cx="428625"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2060"/>
              </a:solidFill>
            </a:endParaRPr>
          </a:p>
        </p:txBody>
      </p:sp>
      <p:sp>
        <p:nvSpPr>
          <p:cNvPr id="9" name="Стрелка вниз 8"/>
          <p:cNvSpPr/>
          <p:nvPr/>
        </p:nvSpPr>
        <p:spPr>
          <a:xfrm>
            <a:off x="4499992" y="4297090"/>
            <a:ext cx="428625"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Скругленный прямоугольник 4"/>
          <p:cNvSpPr/>
          <p:nvPr/>
        </p:nvSpPr>
        <p:spPr>
          <a:xfrm>
            <a:off x="755576" y="2564904"/>
            <a:ext cx="7704855" cy="1656184"/>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rgbClr val="002060"/>
                </a:solidFill>
                <a:latin typeface="Times New Roman" pitchFamily="18" charset="0"/>
                <a:cs typeface="Times New Roman" pitchFamily="18" charset="0"/>
              </a:rPr>
              <a:t>Шаг 2: В адресной строке браузера набираем </a:t>
            </a:r>
          </a:p>
          <a:p>
            <a:pPr algn="ctr" fontAlgn="auto">
              <a:spcBef>
                <a:spcPts val="0"/>
              </a:spcBef>
              <a:spcAft>
                <a:spcPts val="0"/>
              </a:spcAft>
              <a:defRPr/>
            </a:pPr>
            <a:r>
              <a:rPr lang="ru-RU" sz="2400" b="1" dirty="0">
                <a:solidFill>
                  <a:srgbClr val="002060"/>
                </a:solidFill>
                <a:latin typeface="Times New Roman" pitchFamily="18" charset="0"/>
                <a:cs typeface="Times New Roman" pitchFamily="18" charset="0"/>
              </a:rPr>
              <a:t>адрес портала</a:t>
            </a:r>
            <a:r>
              <a:rPr lang="ru-RU" sz="2400" b="1" dirty="0" smtClean="0">
                <a:solidFill>
                  <a:srgbClr val="002060"/>
                </a:solidFill>
                <a:latin typeface="Times New Roman" pitchFamily="18" charset="0"/>
                <a:cs typeface="Times New Roman" pitchFamily="18" charset="0"/>
              </a:rPr>
              <a:t>:</a:t>
            </a:r>
          </a:p>
          <a:p>
            <a:pPr algn="ctr" fontAlgn="auto">
              <a:spcBef>
                <a:spcPts val="0"/>
              </a:spcBef>
              <a:spcAft>
                <a:spcPts val="0"/>
              </a:spcAft>
              <a:defRPr/>
            </a:pPr>
            <a:r>
              <a:rPr lang="ru-RU" sz="2400" b="1" dirty="0" err="1" smtClean="0">
                <a:solidFill>
                  <a:srgbClr val="FF0000"/>
                </a:solidFill>
                <a:latin typeface="Times New Roman" pitchFamily="18" charset="0"/>
                <a:cs typeface="Times New Roman" pitchFamily="18" charset="0"/>
              </a:rPr>
              <a:t>госуслуги.ру</a:t>
            </a:r>
            <a:r>
              <a:rPr lang="ru-RU" sz="2400" b="1" dirty="0" smtClean="0">
                <a:solidFill>
                  <a:srgbClr val="002060"/>
                </a:solidFill>
                <a:latin typeface="Times New Roman" pitchFamily="18" charset="0"/>
                <a:cs typeface="Times New Roman" pitchFamily="18" charset="0"/>
              </a:rPr>
              <a:t> или </a:t>
            </a:r>
            <a:r>
              <a:rPr lang="en-US" sz="2400" b="1" dirty="0" smtClean="0">
                <a:solidFill>
                  <a:srgbClr val="FF0000"/>
                </a:solidFill>
                <a:latin typeface="Times New Roman" pitchFamily="18" charset="0"/>
                <a:cs typeface="Times New Roman" pitchFamily="18" charset="0"/>
              </a:rPr>
              <a:t>http</a:t>
            </a:r>
            <a:r>
              <a:rPr lang="en-US" sz="2400" b="1" dirty="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www.gosuslugi.ru</a:t>
            </a:r>
            <a:r>
              <a:rPr lang="ru-RU" sz="2400" b="1" dirty="0" smtClean="0">
                <a:solidFill>
                  <a:srgbClr val="FF0000"/>
                </a:solidFill>
                <a:latin typeface="Times New Roman" pitchFamily="18" charset="0"/>
                <a:cs typeface="Times New Roman" pitchFamily="18" charset="0"/>
              </a:rPr>
              <a:t> </a:t>
            </a:r>
            <a:endParaRPr lang="ru-RU" sz="2000" b="1" dirty="0">
              <a:solidFill>
                <a:srgbClr val="00206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400" b="1" dirty="0" smtClean="0">
                <a:solidFill>
                  <a:srgbClr val="0070C0"/>
                </a:solidFill>
                <a:latin typeface="Times New Roman" pitchFamily="18" charset="0"/>
                <a:cs typeface="Times New Roman" pitchFamily="18" charset="0"/>
              </a:rPr>
              <a:t>Пошаговый алгоритм регистрации на ЕПГУ</a:t>
            </a:r>
            <a:endParaRPr lang="ru-RU" sz="2400" dirty="0"/>
          </a:p>
        </p:txBody>
      </p:sp>
      <p:sp>
        <p:nvSpPr>
          <p:cNvPr id="4" name="Скругленный прямоугольник 3"/>
          <p:cNvSpPr/>
          <p:nvPr/>
        </p:nvSpPr>
        <p:spPr>
          <a:xfrm>
            <a:off x="539552" y="1052736"/>
            <a:ext cx="8208912" cy="1566168"/>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rgbClr val="002060"/>
                </a:solidFill>
                <a:latin typeface="Times New Roman" pitchFamily="18" charset="0"/>
                <a:cs typeface="Times New Roman" pitchFamily="18" charset="0"/>
              </a:rPr>
              <a:t>Шаг </a:t>
            </a:r>
            <a:r>
              <a:rPr lang="ru-RU" sz="2400" b="1" dirty="0" smtClean="0">
                <a:solidFill>
                  <a:srgbClr val="002060"/>
                </a:solidFill>
                <a:latin typeface="Times New Roman" pitchFamily="18" charset="0"/>
                <a:cs typeface="Times New Roman" pitchFamily="18" charset="0"/>
              </a:rPr>
              <a:t>4: </a:t>
            </a:r>
            <a:r>
              <a:rPr lang="ru-RU" sz="2400" b="1" dirty="0">
                <a:solidFill>
                  <a:srgbClr val="002060"/>
                </a:solidFill>
                <a:latin typeface="Times New Roman" pitchFamily="18" charset="0"/>
                <a:cs typeface="Times New Roman" pitchFamily="18" charset="0"/>
              </a:rPr>
              <a:t>Заполняем форму регистрации: </a:t>
            </a:r>
          </a:p>
          <a:p>
            <a:pPr algn="ctr" fontAlgn="auto">
              <a:spcBef>
                <a:spcPts val="0"/>
              </a:spcBef>
              <a:spcAft>
                <a:spcPts val="0"/>
              </a:spcAft>
              <a:defRPr/>
            </a:pPr>
            <a:r>
              <a:rPr lang="ru-RU" sz="2400" b="1" dirty="0">
                <a:solidFill>
                  <a:srgbClr val="FF0000"/>
                </a:solidFill>
                <a:latin typeface="Times New Roman" pitchFamily="18" charset="0"/>
                <a:cs typeface="Times New Roman" pitchFamily="18" charset="0"/>
              </a:rPr>
              <a:t>Фамилия , </a:t>
            </a:r>
            <a:r>
              <a:rPr lang="ru-RU" sz="2400" b="1" dirty="0" smtClean="0">
                <a:solidFill>
                  <a:srgbClr val="FF0000"/>
                </a:solidFill>
                <a:latin typeface="Times New Roman" pitchFamily="18" charset="0"/>
                <a:cs typeface="Times New Roman" pitchFamily="18" charset="0"/>
              </a:rPr>
              <a:t>Имя </a:t>
            </a:r>
            <a:r>
              <a:rPr lang="ru-RU" sz="2400" b="1" dirty="0" smtClean="0">
                <a:solidFill>
                  <a:srgbClr val="002060"/>
                </a:solidFill>
                <a:latin typeface="Times New Roman" pitchFamily="18" charset="0"/>
                <a:cs typeface="Times New Roman" pitchFamily="18" charset="0"/>
              </a:rPr>
              <a:t>(как </a:t>
            </a:r>
            <a:r>
              <a:rPr lang="ru-RU" sz="2400" b="1" dirty="0">
                <a:solidFill>
                  <a:srgbClr val="002060"/>
                </a:solidFill>
                <a:latin typeface="Times New Roman" pitchFamily="18" charset="0"/>
                <a:cs typeface="Times New Roman" pitchFamily="18" charset="0"/>
              </a:rPr>
              <a:t>указано в </a:t>
            </a:r>
            <a:r>
              <a:rPr lang="ru-RU" sz="2400" b="1" dirty="0" smtClean="0">
                <a:solidFill>
                  <a:srgbClr val="002060"/>
                </a:solidFill>
                <a:latin typeface="Times New Roman" pitchFamily="18" charset="0"/>
                <a:cs typeface="Times New Roman" pitchFamily="18" charset="0"/>
              </a:rPr>
              <a:t>паспорте),</a:t>
            </a:r>
            <a:endParaRPr lang="ru-RU" sz="2400" b="1" dirty="0">
              <a:solidFill>
                <a:srgbClr val="002060"/>
              </a:solidFill>
              <a:latin typeface="Times New Roman" pitchFamily="18" charset="0"/>
              <a:cs typeface="Times New Roman" pitchFamily="18" charset="0"/>
            </a:endParaRPr>
          </a:p>
          <a:p>
            <a:pPr algn="ctr" fontAlgn="auto">
              <a:spcBef>
                <a:spcPts val="0"/>
              </a:spcBef>
              <a:spcAft>
                <a:spcPts val="0"/>
              </a:spcAft>
              <a:defRPr/>
            </a:pPr>
            <a:r>
              <a:rPr lang="ru-RU" sz="2400" b="1" dirty="0" smtClean="0">
                <a:solidFill>
                  <a:srgbClr val="002060"/>
                </a:solidFill>
                <a:latin typeface="Times New Roman" pitchFamily="18" charset="0"/>
                <a:cs typeface="Times New Roman" pitchFamily="18" charset="0"/>
              </a:rPr>
              <a:t>№ </a:t>
            </a:r>
            <a:r>
              <a:rPr lang="ru-RU" sz="2400" b="1" dirty="0">
                <a:solidFill>
                  <a:srgbClr val="002060"/>
                </a:solidFill>
                <a:latin typeface="Times New Roman" pitchFamily="18" charset="0"/>
                <a:cs typeface="Times New Roman" pitchFamily="18" charset="0"/>
              </a:rPr>
              <a:t>мобильного телефона или </a:t>
            </a:r>
            <a:r>
              <a:rPr lang="ru-RU" sz="2400" b="1" dirty="0" smtClean="0">
                <a:solidFill>
                  <a:srgbClr val="002060"/>
                </a:solidFill>
                <a:latin typeface="Times New Roman" pitchFamily="18" charset="0"/>
                <a:cs typeface="Times New Roman" pitchFamily="18" charset="0"/>
              </a:rPr>
              <a:t>адрес электронной почты</a:t>
            </a:r>
          </a:p>
        </p:txBody>
      </p:sp>
      <p:sp>
        <p:nvSpPr>
          <p:cNvPr id="5" name="Стрелка вниз 4"/>
          <p:cNvSpPr/>
          <p:nvPr/>
        </p:nvSpPr>
        <p:spPr>
          <a:xfrm>
            <a:off x="4572000" y="2780928"/>
            <a:ext cx="370327"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2060"/>
              </a:solidFill>
            </a:endParaRPr>
          </a:p>
        </p:txBody>
      </p:sp>
      <p:sp>
        <p:nvSpPr>
          <p:cNvPr id="6" name="Скругленный прямоугольник 5"/>
          <p:cNvSpPr/>
          <p:nvPr/>
        </p:nvSpPr>
        <p:spPr>
          <a:xfrm>
            <a:off x="755576" y="4941168"/>
            <a:ext cx="8208912" cy="1368152"/>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smtClean="0">
                <a:solidFill>
                  <a:srgbClr val="002060"/>
                </a:solidFill>
                <a:latin typeface="Times New Roman" pitchFamily="18" charset="0"/>
                <a:cs typeface="Times New Roman" pitchFamily="18" charset="0"/>
              </a:rPr>
              <a:t>На № мобильного телефона или на адрес электронной почты</a:t>
            </a:r>
            <a:r>
              <a:rPr lang="en-US" sz="2400" b="1" dirty="0" smtClean="0">
                <a:solidFill>
                  <a:srgbClr val="002060"/>
                </a:solidFill>
                <a:latin typeface="Times New Roman" pitchFamily="18" charset="0"/>
                <a:cs typeface="Times New Roman" pitchFamily="18" charset="0"/>
              </a:rPr>
              <a:t> </a:t>
            </a:r>
            <a:r>
              <a:rPr lang="ru-RU" sz="2400" b="1" dirty="0" smtClean="0">
                <a:solidFill>
                  <a:srgbClr val="002060"/>
                </a:solidFill>
                <a:latin typeface="Times New Roman" pitchFamily="18" charset="0"/>
                <a:cs typeface="Times New Roman" pitchFamily="18" charset="0"/>
              </a:rPr>
              <a:t>придет «Код», введите комбинацию из цифр. Затем нажимаем кнопку «Продолжить»</a:t>
            </a:r>
            <a:endParaRPr lang="ru-RU" sz="2400" b="1" dirty="0">
              <a:solidFill>
                <a:srgbClr val="002060"/>
              </a:solidFill>
              <a:latin typeface="Times New Roman" pitchFamily="18" charset="0"/>
              <a:cs typeface="Times New Roman" pitchFamily="18" charset="0"/>
            </a:endParaRPr>
          </a:p>
        </p:txBody>
      </p:sp>
      <p:sp>
        <p:nvSpPr>
          <p:cNvPr id="7" name="Стрелка вниз 6"/>
          <p:cNvSpPr/>
          <p:nvPr/>
        </p:nvSpPr>
        <p:spPr>
          <a:xfrm>
            <a:off x="4572000" y="4293096"/>
            <a:ext cx="370327"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2060"/>
              </a:solidFill>
            </a:endParaRPr>
          </a:p>
        </p:txBody>
      </p:sp>
      <p:sp>
        <p:nvSpPr>
          <p:cNvPr id="9" name="Скругленный прямоугольник 8"/>
          <p:cNvSpPr/>
          <p:nvPr/>
        </p:nvSpPr>
        <p:spPr>
          <a:xfrm>
            <a:off x="755576" y="3356992"/>
            <a:ext cx="8208912" cy="864096"/>
          </a:xfrm>
          <a:prstGeom prst="roundRect">
            <a:avLst>
              <a:gd name="adj" fmla="val 18742"/>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002060"/>
                </a:solidFill>
                <a:latin typeface="Times New Roman" pitchFamily="18" charset="0"/>
                <a:cs typeface="Times New Roman" pitchFamily="18" charset="0"/>
              </a:rPr>
              <a:t>Шаг </a:t>
            </a:r>
            <a:r>
              <a:rPr lang="ru-RU" sz="2400" b="1" dirty="0" smtClean="0">
                <a:solidFill>
                  <a:srgbClr val="002060"/>
                </a:solidFill>
                <a:latin typeface="Times New Roman" pitchFamily="18" charset="0"/>
                <a:cs typeface="Times New Roman" pitchFamily="18" charset="0"/>
              </a:rPr>
              <a:t>5: Нажимаем кнопку </a:t>
            </a:r>
            <a:r>
              <a:rPr lang="ru-RU" sz="2400" b="1" dirty="0" smtClean="0">
                <a:solidFill>
                  <a:srgbClr val="FF0000"/>
                </a:solidFill>
                <a:latin typeface="Times New Roman" pitchFamily="18" charset="0"/>
                <a:cs typeface="Times New Roman" pitchFamily="18" charset="0"/>
              </a:rPr>
              <a:t>«Зарегистрироваться»</a:t>
            </a:r>
            <a:endParaRPr lang="ru-RU" sz="2000" b="1" dirty="0" smtClean="0">
              <a:solidFill>
                <a:schemeClr val="tx2">
                  <a:lumMod val="75000"/>
                </a:schemeClr>
              </a:solidFill>
              <a:latin typeface="Times New Roman" pitchFamily="18" charset="0"/>
              <a:cs typeface="Times New Roman" pitchFamily="18" charset="0"/>
            </a:endParaRPr>
          </a:p>
          <a:p>
            <a:pPr algn="ctr" fontAlgn="auto">
              <a:spcBef>
                <a:spcPts val="0"/>
              </a:spcBef>
              <a:spcAft>
                <a:spcPts val="0"/>
              </a:spcAft>
              <a:defRPr/>
            </a:pPr>
            <a:endParaRPr lang="ru-RU" sz="2400" b="1" dirty="0">
              <a:solidFill>
                <a:srgbClr val="00206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27584" y="332656"/>
            <a:ext cx="7632848" cy="461665"/>
          </a:xfrm>
          <a:prstGeom prst="rect">
            <a:avLst/>
          </a:prstGeom>
        </p:spPr>
        <p:txBody>
          <a:bodyPr wrap="square">
            <a:spAutoFit/>
          </a:bodyPr>
          <a:lstStyle/>
          <a:p>
            <a:pPr algn="ctr"/>
            <a:r>
              <a:rPr lang="ru-RU" sz="2400" b="1" dirty="0" smtClean="0">
                <a:solidFill>
                  <a:srgbClr val="0070C0"/>
                </a:solidFill>
                <a:latin typeface="Times New Roman" pitchFamily="18" charset="0"/>
                <a:cs typeface="Times New Roman" pitchFamily="18" charset="0"/>
              </a:rPr>
              <a:t>Пошаговый алгоритм регистрации на ЕПГУ</a:t>
            </a:r>
            <a:endParaRPr lang="ru-RU" sz="2400" dirty="0"/>
          </a:p>
        </p:txBody>
      </p:sp>
      <p:sp>
        <p:nvSpPr>
          <p:cNvPr id="8" name="Стрелка вниз 7"/>
          <p:cNvSpPr/>
          <p:nvPr/>
        </p:nvSpPr>
        <p:spPr>
          <a:xfrm>
            <a:off x="4499992" y="2780928"/>
            <a:ext cx="370327"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2060"/>
              </a:solidFill>
            </a:endParaRPr>
          </a:p>
        </p:txBody>
      </p:sp>
      <p:sp>
        <p:nvSpPr>
          <p:cNvPr id="9" name="Скругленный прямоугольник 8"/>
          <p:cNvSpPr/>
          <p:nvPr/>
        </p:nvSpPr>
        <p:spPr>
          <a:xfrm>
            <a:off x="539552" y="1340768"/>
            <a:ext cx="8208912" cy="1296144"/>
          </a:xfrm>
          <a:prstGeom prst="roundRect">
            <a:avLst>
              <a:gd name="adj" fmla="val 18742"/>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400" b="1" dirty="0" smtClean="0">
              <a:solidFill>
                <a:srgbClr val="002060"/>
              </a:solidFill>
              <a:latin typeface="Times New Roman" pitchFamily="18" charset="0"/>
              <a:cs typeface="Times New Roman" pitchFamily="18" charset="0"/>
            </a:endParaRPr>
          </a:p>
          <a:p>
            <a:pPr algn="ctr">
              <a:defRPr/>
            </a:pPr>
            <a:r>
              <a:rPr lang="ru-RU" sz="2400" b="1" dirty="0" smtClean="0">
                <a:solidFill>
                  <a:srgbClr val="002060"/>
                </a:solidFill>
                <a:latin typeface="Times New Roman" pitchFamily="18" charset="0"/>
                <a:cs typeface="Times New Roman" pitchFamily="18" charset="0"/>
              </a:rPr>
              <a:t>Шаг 6: Заполняем поле «Пароль», «Подтверждение пароля». </a:t>
            </a:r>
            <a:r>
              <a:rPr lang="ru-RU" sz="2400" b="1" dirty="0" smtClean="0">
                <a:solidFill>
                  <a:srgbClr val="FF0000"/>
                </a:solidFill>
                <a:latin typeface="Times New Roman" pitchFamily="18" charset="0"/>
                <a:cs typeface="Times New Roman" pitchFamily="18" charset="0"/>
              </a:rPr>
              <a:t>Пароль не менее 8 символов, из букв и цифр разного регистра. Пароль ЗАПИСАТЬ!!!</a:t>
            </a:r>
            <a:endParaRPr lang="ru-RU" sz="2000" b="1" dirty="0" smtClean="0">
              <a:solidFill>
                <a:schemeClr val="tx2">
                  <a:lumMod val="75000"/>
                </a:schemeClr>
              </a:solidFill>
              <a:latin typeface="Times New Roman" pitchFamily="18" charset="0"/>
              <a:cs typeface="Times New Roman" pitchFamily="18" charset="0"/>
            </a:endParaRPr>
          </a:p>
          <a:p>
            <a:pPr algn="ctr" fontAlgn="auto">
              <a:spcBef>
                <a:spcPts val="0"/>
              </a:spcBef>
              <a:spcAft>
                <a:spcPts val="0"/>
              </a:spcAft>
              <a:defRPr/>
            </a:pPr>
            <a:endParaRPr lang="ru-RU" sz="2400" b="1" dirty="0">
              <a:solidFill>
                <a:srgbClr val="002060"/>
              </a:solidFill>
              <a:latin typeface="Times New Roman" pitchFamily="18" charset="0"/>
              <a:cs typeface="Times New Roman" pitchFamily="18" charset="0"/>
            </a:endParaRPr>
          </a:p>
        </p:txBody>
      </p:sp>
      <p:sp>
        <p:nvSpPr>
          <p:cNvPr id="10" name="Скругленный прямоугольник 9"/>
          <p:cNvSpPr/>
          <p:nvPr/>
        </p:nvSpPr>
        <p:spPr>
          <a:xfrm>
            <a:off x="539552" y="3429000"/>
            <a:ext cx="8208912" cy="648072"/>
          </a:xfrm>
          <a:prstGeom prst="roundRect">
            <a:avLst>
              <a:gd name="adj" fmla="val 18742"/>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400" b="1" dirty="0" smtClean="0">
              <a:solidFill>
                <a:srgbClr val="002060"/>
              </a:solidFill>
              <a:latin typeface="Times New Roman" pitchFamily="18" charset="0"/>
              <a:cs typeface="Times New Roman" pitchFamily="18" charset="0"/>
            </a:endParaRPr>
          </a:p>
          <a:p>
            <a:pPr algn="ctr">
              <a:defRPr/>
            </a:pPr>
            <a:r>
              <a:rPr lang="ru-RU" sz="2400" b="1" dirty="0" smtClean="0">
                <a:solidFill>
                  <a:srgbClr val="002060"/>
                </a:solidFill>
                <a:latin typeface="Times New Roman" pitchFamily="18" charset="0"/>
                <a:cs typeface="Times New Roman" pitchFamily="18" charset="0"/>
              </a:rPr>
              <a:t>Нажимаем кнопку </a:t>
            </a:r>
            <a:r>
              <a:rPr lang="ru-RU" sz="2400" b="1" dirty="0" smtClean="0">
                <a:solidFill>
                  <a:srgbClr val="FF0000"/>
                </a:solidFill>
                <a:latin typeface="Times New Roman" pitchFamily="18" charset="0"/>
                <a:cs typeface="Times New Roman" pitchFamily="18" charset="0"/>
              </a:rPr>
              <a:t>«Готово»</a:t>
            </a:r>
            <a:endParaRPr lang="ru-RU" sz="2000" b="1" dirty="0" smtClean="0">
              <a:solidFill>
                <a:schemeClr val="tx2">
                  <a:lumMod val="75000"/>
                </a:schemeClr>
              </a:solidFill>
              <a:latin typeface="Times New Roman" pitchFamily="18" charset="0"/>
              <a:cs typeface="Times New Roman" pitchFamily="18" charset="0"/>
            </a:endParaRPr>
          </a:p>
          <a:p>
            <a:pPr algn="ctr" fontAlgn="auto">
              <a:spcBef>
                <a:spcPts val="0"/>
              </a:spcBef>
              <a:spcAft>
                <a:spcPts val="0"/>
              </a:spcAft>
              <a:defRPr/>
            </a:pPr>
            <a:endParaRPr lang="ru-RU" sz="2400" b="1" dirty="0">
              <a:solidFill>
                <a:srgbClr val="002060"/>
              </a:solidFill>
              <a:latin typeface="Times New Roman" pitchFamily="18" charset="0"/>
              <a:cs typeface="Times New Roman" pitchFamily="18" charset="0"/>
            </a:endParaRPr>
          </a:p>
        </p:txBody>
      </p:sp>
      <p:sp>
        <p:nvSpPr>
          <p:cNvPr id="11" name="Стрелка вниз 10"/>
          <p:cNvSpPr/>
          <p:nvPr/>
        </p:nvSpPr>
        <p:spPr>
          <a:xfrm>
            <a:off x="4427984" y="4293096"/>
            <a:ext cx="370327"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2060"/>
              </a:solidFill>
            </a:endParaRPr>
          </a:p>
        </p:txBody>
      </p:sp>
      <p:sp>
        <p:nvSpPr>
          <p:cNvPr id="12" name="Скругленный прямоугольник 11"/>
          <p:cNvSpPr/>
          <p:nvPr/>
        </p:nvSpPr>
        <p:spPr>
          <a:xfrm>
            <a:off x="683568" y="4869160"/>
            <a:ext cx="8001000" cy="1000125"/>
          </a:xfrm>
          <a:prstGeom prst="roundRect">
            <a:avLst/>
          </a:prstGeom>
          <a:gradFill flip="none" rotWithShape="1">
            <a:gsLst>
              <a:gs pos="20000">
                <a:srgbClr val="DEE6F4">
                  <a:lumMod val="100000"/>
                </a:srgbClr>
              </a:gs>
              <a:gs pos="100000">
                <a:srgbClr val="C4D3EE">
                  <a:lumMod val="100000"/>
                </a:srgbClr>
              </a:gs>
              <a:gs pos="0">
                <a:schemeClr val="accent1">
                  <a:tint val="44500"/>
                  <a:satMod val="160000"/>
                  <a:lumMod val="100000"/>
                </a:schemeClr>
              </a:gs>
              <a:gs pos="80000">
                <a:schemeClr val="accent1">
                  <a:tint val="23500"/>
                  <a:satMod val="160000"/>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smtClean="0">
                <a:solidFill>
                  <a:srgbClr val="002060"/>
                </a:solidFill>
                <a:latin typeface="Times New Roman" pitchFamily="18" charset="0"/>
                <a:cs typeface="Times New Roman" pitchFamily="18" charset="0"/>
              </a:rPr>
              <a:t>После уведомления об успешном завершении регистрации, система перенаправит Вас на форму заполнения личных данных</a:t>
            </a:r>
            <a:endParaRPr lang="ru-RU" sz="2000" b="1" dirty="0">
              <a:solidFill>
                <a:srgbClr val="00206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TotalTime>
  <Words>671</Words>
  <Application>Microsoft Office PowerPoint</Application>
  <PresentationFormat>Экран (4:3)</PresentationFormat>
  <Paragraphs>114</Paragraphs>
  <Slides>14</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Symbol</vt:lpstr>
      <vt:lpstr>Times New Roman</vt:lpstr>
      <vt:lpstr>Wingdings</vt:lpstr>
      <vt:lpstr>Тема Office</vt:lpstr>
      <vt:lpstr> Получение государственных услуг в электронном виде </vt:lpstr>
      <vt:lpstr>Цели формирования и развития информационного общества  в Российской Федерации : </vt:lpstr>
      <vt:lpstr>Способы получения государственных услуг:</vt:lpstr>
      <vt:lpstr>Единый портал государственных услуг РФ (ЕПГУ)  www.gosuslugi.ru</vt:lpstr>
      <vt:lpstr>Презентация PowerPoint</vt:lpstr>
      <vt:lpstr>Порядок регистрации на ЕПГУ</vt:lpstr>
      <vt:lpstr>Пошаговый алгоритм регистрации на ЕПГУ</vt:lpstr>
      <vt:lpstr>Пошаговый алгоритм регистрации на ЕПГУ</vt:lpstr>
      <vt:lpstr>Презентация PowerPoint</vt:lpstr>
      <vt:lpstr>Пошаговый алгоритм регистрации на ЕПГУ </vt:lpstr>
      <vt:lpstr>Презентация PowerPoint</vt:lpstr>
      <vt:lpstr>Презентация PowerPoint</vt:lpstr>
      <vt:lpstr>Вход гражданина на ЕПГУ через личный кабинет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Получение государственных услуг в электронном виде</dc:title>
  <dc:creator>PVS</dc:creator>
  <cp:lastModifiedBy>Елена А. Пилипенко</cp:lastModifiedBy>
  <cp:revision>86</cp:revision>
  <dcterms:created xsi:type="dcterms:W3CDTF">2016-12-12T04:31:54Z</dcterms:created>
  <dcterms:modified xsi:type="dcterms:W3CDTF">2025-05-22T04:50:30Z</dcterms:modified>
</cp:coreProperties>
</file>